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1" r:id="rId5"/>
    <p:sldId id="264" r:id="rId6"/>
    <p:sldId id="265" r:id="rId7"/>
    <p:sldId id="270" r:id="rId8"/>
    <p:sldId id="257" r:id="rId9"/>
    <p:sldId id="260" r:id="rId10"/>
    <p:sldId id="256" r:id="rId11"/>
    <p:sldId id="267" r:id="rId12"/>
    <p:sldId id="268" r:id="rId13"/>
    <p:sldId id="266" r:id="rId14"/>
    <p:sldId id="269" r:id="rId15"/>
    <p:sldId id="271" r:id="rId16"/>
    <p:sldId id="272" r:id="rId17"/>
    <p:sldId id="26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9" autoAdjust="0"/>
    <p:restoredTop sz="68670" autoAdjust="0"/>
  </p:normalViewPr>
  <p:slideViewPr>
    <p:cSldViewPr snapToGrid="0">
      <p:cViewPr varScale="1">
        <p:scale>
          <a:sx n="78" d="100"/>
          <a:sy n="78" d="100"/>
        </p:scale>
        <p:origin x="1584" y="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berly Williams" userId="ec2f22d2-4110-47fa-bdb9-b3f194c49aa7" providerId="ADAL" clId="{77F4D646-5A85-4BCC-AB40-7F367B5B0993}"/>
    <pc:docChg chg="custSel addSld modSld sldOrd">
      <pc:chgData name="Kimberly Williams" userId="ec2f22d2-4110-47fa-bdb9-b3f194c49aa7" providerId="ADAL" clId="{77F4D646-5A85-4BCC-AB40-7F367B5B0993}" dt="2022-01-11T16:50:34.547" v="949"/>
      <pc:docMkLst>
        <pc:docMk/>
      </pc:docMkLst>
      <pc:sldChg chg="addSp modSp add ord modNotesTx">
        <pc:chgData name="Kimberly Williams" userId="ec2f22d2-4110-47fa-bdb9-b3f194c49aa7" providerId="ADAL" clId="{77F4D646-5A85-4BCC-AB40-7F367B5B0993}" dt="2022-01-11T16:47:06.003" v="866" actId="1076"/>
        <pc:sldMkLst>
          <pc:docMk/>
          <pc:sldMk cId="3600497884" sldId="269"/>
        </pc:sldMkLst>
        <pc:spChg chg="mod">
          <ac:chgData name="Kimberly Williams" userId="ec2f22d2-4110-47fa-bdb9-b3f194c49aa7" providerId="ADAL" clId="{77F4D646-5A85-4BCC-AB40-7F367B5B0993}" dt="2022-01-11T16:45:29.859" v="816" actId="1076"/>
          <ac:spMkLst>
            <pc:docMk/>
            <pc:sldMk cId="3600497884" sldId="269"/>
            <ac:spMk id="2" creationId="{D504B162-FB63-453A-B577-EABA8E3756D2}"/>
          </ac:spMkLst>
        </pc:spChg>
        <pc:spChg chg="mod">
          <ac:chgData name="Kimberly Williams" userId="ec2f22d2-4110-47fa-bdb9-b3f194c49aa7" providerId="ADAL" clId="{77F4D646-5A85-4BCC-AB40-7F367B5B0993}" dt="2022-01-11T16:46:59.519" v="865" actId="20577"/>
          <ac:spMkLst>
            <pc:docMk/>
            <pc:sldMk cId="3600497884" sldId="269"/>
            <ac:spMk id="3" creationId="{6EEC185D-D0FE-4A1C-B5EC-A36FFBAEDB2C}"/>
          </ac:spMkLst>
        </pc:spChg>
        <pc:picChg chg="add mod">
          <ac:chgData name="Kimberly Williams" userId="ec2f22d2-4110-47fa-bdb9-b3f194c49aa7" providerId="ADAL" clId="{77F4D646-5A85-4BCC-AB40-7F367B5B0993}" dt="2022-01-11T16:27:38.268" v="142" actId="14100"/>
          <ac:picMkLst>
            <pc:docMk/>
            <pc:sldMk cId="3600497884" sldId="269"/>
            <ac:picMk id="4" creationId="{E6754B50-4FA3-4368-BFFB-FB468E56B03B}"/>
          </ac:picMkLst>
        </pc:picChg>
        <pc:picChg chg="add mod">
          <ac:chgData name="Kimberly Williams" userId="ec2f22d2-4110-47fa-bdb9-b3f194c49aa7" providerId="ADAL" clId="{77F4D646-5A85-4BCC-AB40-7F367B5B0993}" dt="2022-01-11T16:47:06.003" v="866" actId="1076"/>
          <ac:picMkLst>
            <pc:docMk/>
            <pc:sldMk cId="3600497884" sldId="269"/>
            <ac:picMk id="5" creationId="{9120314D-6391-4A55-B53E-8FE7E72F20ED}"/>
          </ac:picMkLst>
        </pc:picChg>
      </pc:sldChg>
      <pc:sldChg chg="addSp delSp modSp add ord modNotesTx">
        <pc:chgData name="Kimberly Williams" userId="ec2f22d2-4110-47fa-bdb9-b3f194c49aa7" providerId="ADAL" clId="{77F4D646-5A85-4BCC-AB40-7F367B5B0993}" dt="2022-01-11T16:50:34.547" v="949"/>
        <pc:sldMkLst>
          <pc:docMk/>
          <pc:sldMk cId="2245679262" sldId="270"/>
        </pc:sldMkLst>
        <pc:spChg chg="mod">
          <ac:chgData name="Kimberly Williams" userId="ec2f22d2-4110-47fa-bdb9-b3f194c49aa7" providerId="ADAL" clId="{77F4D646-5A85-4BCC-AB40-7F367B5B0993}" dt="2022-01-11T16:50:11.134" v="947" actId="1076"/>
          <ac:spMkLst>
            <pc:docMk/>
            <pc:sldMk cId="2245679262" sldId="270"/>
            <ac:spMk id="2" creationId="{D504B162-FB63-453A-B577-EABA8E3756D2}"/>
          </ac:spMkLst>
        </pc:spChg>
        <pc:spChg chg="mod">
          <ac:chgData name="Kimberly Williams" userId="ec2f22d2-4110-47fa-bdb9-b3f194c49aa7" providerId="ADAL" clId="{77F4D646-5A85-4BCC-AB40-7F367B5B0993}" dt="2022-01-11T16:49:53.125" v="946" actId="1076"/>
          <ac:spMkLst>
            <pc:docMk/>
            <pc:sldMk cId="2245679262" sldId="270"/>
            <ac:spMk id="3" creationId="{6EEC185D-D0FE-4A1C-B5EC-A36FFBAEDB2C}"/>
          </ac:spMkLst>
        </pc:spChg>
        <pc:picChg chg="del">
          <ac:chgData name="Kimberly Williams" userId="ec2f22d2-4110-47fa-bdb9-b3f194c49aa7" providerId="ADAL" clId="{77F4D646-5A85-4BCC-AB40-7F367B5B0993}" dt="2022-01-11T16:28:28.386" v="145" actId="478"/>
          <ac:picMkLst>
            <pc:docMk/>
            <pc:sldMk cId="2245679262" sldId="270"/>
            <ac:picMk id="4" creationId="{E6754B50-4FA3-4368-BFFB-FB468E56B03B}"/>
          </ac:picMkLst>
        </pc:picChg>
        <pc:picChg chg="add mod">
          <ac:chgData name="Kimberly Williams" userId="ec2f22d2-4110-47fa-bdb9-b3f194c49aa7" providerId="ADAL" clId="{77F4D646-5A85-4BCC-AB40-7F367B5B0993}" dt="2022-01-11T16:28:35.766" v="147" actId="1076"/>
          <ac:picMkLst>
            <pc:docMk/>
            <pc:sldMk cId="2245679262" sldId="270"/>
            <ac:picMk id="5" creationId="{B62A0382-31A4-480B-874C-2997257B0A65}"/>
          </ac:picMkLst>
        </pc:picChg>
        <pc:picChg chg="add mod modCrop">
          <ac:chgData name="Kimberly Williams" userId="ec2f22d2-4110-47fa-bdb9-b3f194c49aa7" providerId="ADAL" clId="{77F4D646-5A85-4BCC-AB40-7F367B5B0993}" dt="2022-01-11T16:49:43.377" v="944" actId="1037"/>
          <ac:picMkLst>
            <pc:docMk/>
            <pc:sldMk cId="2245679262" sldId="270"/>
            <ac:picMk id="6" creationId="{C0FBDD39-E7E3-496C-9661-5A95A59ED641}"/>
          </ac:picMkLst>
        </pc:picChg>
        <pc:picChg chg="add mod modCrop">
          <ac:chgData name="Kimberly Williams" userId="ec2f22d2-4110-47fa-bdb9-b3f194c49aa7" providerId="ADAL" clId="{77F4D646-5A85-4BCC-AB40-7F367B5B0993}" dt="2022-01-11T16:49:43.377" v="944" actId="1037"/>
          <ac:picMkLst>
            <pc:docMk/>
            <pc:sldMk cId="2245679262" sldId="270"/>
            <ac:picMk id="7" creationId="{45798947-5CEF-40EB-A83A-7F1AB2C0EC1E}"/>
          </ac:picMkLst>
        </pc:picChg>
      </pc:sldChg>
      <pc:sldChg chg="addSp delSp modSp add modNotesTx">
        <pc:chgData name="Kimberly Williams" userId="ec2f22d2-4110-47fa-bdb9-b3f194c49aa7" providerId="ADAL" clId="{77F4D646-5A85-4BCC-AB40-7F367B5B0993}" dt="2022-01-11T16:42:08.537" v="711" actId="20577"/>
        <pc:sldMkLst>
          <pc:docMk/>
          <pc:sldMk cId="772848148" sldId="271"/>
        </pc:sldMkLst>
        <pc:spChg chg="mod">
          <ac:chgData name="Kimberly Williams" userId="ec2f22d2-4110-47fa-bdb9-b3f194c49aa7" providerId="ADAL" clId="{77F4D646-5A85-4BCC-AB40-7F367B5B0993}" dt="2022-01-11T16:35:31.281" v="275" actId="114"/>
          <ac:spMkLst>
            <pc:docMk/>
            <pc:sldMk cId="772848148" sldId="271"/>
            <ac:spMk id="2" creationId="{D504B162-FB63-453A-B577-EABA8E3756D2}"/>
          </ac:spMkLst>
        </pc:spChg>
        <pc:spChg chg="mod">
          <ac:chgData name="Kimberly Williams" userId="ec2f22d2-4110-47fa-bdb9-b3f194c49aa7" providerId="ADAL" clId="{77F4D646-5A85-4BCC-AB40-7F367B5B0993}" dt="2022-01-11T16:42:08.537" v="711" actId="20577"/>
          <ac:spMkLst>
            <pc:docMk/>
            <pc:sldMk cId="772848148" sldId="271"/>
            <ac:spMk id="3" creationId="{6EEC185D-D0FE-4A1C-B5EC-A36FFBAEDB2C}"/>
          </ac:spMkLst>
        </pc:spChg>
        <pc:picChg chg="del">
          <ac:chgData name="Kimberly Williams" userId="ec2f22d2-4110-47fa-bdb9-b3f194c49aa7" providerId="ADAL" clId="{77F4D646-5A85-4BCC-AB40-7F367B5B0993}" dt="2022-01-11T16:33:07.843" v="216" actId="478"/>
          <ac:picMkLst>
            <pc:docMk/>
            <pc:sldMk cId="772848148" sldId="271"/>
            <ac:picMk id="4" creationId="{E6754B50-4FA3-4368-BFFB-FB468E56B03B}"/>
          </ac:picMkLst>
        </pc:picChg>
        <pc:picChg chg="add mod">
          <ac:chgData name="Kimberly Williams" userId="ec2f22d2-4110-47fa-bdb9-b3f194c49aa7" providerId="ADAL" clId="{77F4D646-5A85-4BCC-AB40-7F367B5B0993}" dt="2022-01-11T16:41:20.072" v="675" actId="1038"/>
          <ac:picMkLst>
            <pc:docMk/>
            <pc:sldMk cId="772848148" sldId="271"/>
            <ac:picMk id="5" creationId="{A70437BB-93F2-446E-9E87-7FCE52FC8FB2}"/>
          </ac:picMkLst>
        </pc:picChg>
        <pc:picChg chg="add mod">
          <ac:chgData name="Kimberly Williams" userId="ec2f22d2-4110-47fa-bdb9-b3f194c49aa7" providerId="ADAL" clId="{77F4D646-5A85-4BCC-AB40-7F367B5B0993}" dt="2022-01-11T16:41:24.682" v="676" actId="1076"/>
          <ac:picMkLst>
            <pc:docMk/>
            <pc:sldMk cId="772848148" sldId="271"/>
            <ac:picMk id="6" creationId="{57077F98-389F-4CB4-AEEB-E51E0C37D047}"/>
          </ac:picMkLst>
        </pc:picChg>
      </pc:sldChg>
      <pc:sldChg chg="addSp delSp modSp add modNotesTx">
        <pc:chgData name="Kimberly Williams" userId="ec2f22d2-4110-47fa-bdb9-b3f194c49aa7" providerId="ADAL" clId="{77F4D646-5A85-4BCC-AB40-7F367B5B0993}" dt="2022-01-11T16:42:33.153" v="734" actId="6549"/>
        <pc:sldMkLst>
          <pc:docMk/>
          <pc:sldMk cId="2547318609" sldId="272"/>
        </pc:sldMkLst>
        <pc:spChg chg="mod">
          <ac:chgData name="Kimberly Williams" userId="ec2f22d2-4110-47fa-bdb9-b3f194c49aa7" providerId="ADAL" clId="{77F4D646-5A85-4BCC-AB40-7F367B5B0993}" dt="2022-01-11T16:39:05.387" v="486" actId="113"/>
          <ac:spMkLst>
            <pc:docMk/>
            <pc:sldMk cId="2547318609" sldId="272"/>
            <ac:spMk id="2" creationId="{95A6BA4C-A46E-4C58-B264-5AF759C88AD5}"/>
          </ac:spMkLst>
        </pc:spChg>
        <pc:spChg chg="mod">
          <ac:chgData name="Kimberly Williams" userId="ec2f22d2-4110-47fa-bdb9-b3f194c49aa7" providerId="ADAL" clId="{77F4D646-5A85-4BCC-AB40-7F367B5B0993}" dt="2022-01-11T16:42:33.153" v="734" actId="6549"/>
          <ac:spMkLst>
            <pc:docMk/>
            <pc:sldMk cId="2547318609" sldId="272"/>
            <ac:spMk id="3" creationId="{08EE1032-250B-4FBF-BE60-EDFC5FD073E9}"/>
          </ac:spMkLst>
        </pc:spChg>
        <pc:picChg chg="add mod">
          <ac:chgData name="Kimberly Williams" userId="ec2f22d2-4110-47fa-bdb9-b3f194c49aa7" providerId="ADAL" clId="{77F4D646-5A85-4BCC-AB40-7F367B5B0993}" dt="2022-01-11T16:34:30.619" v="258" actId="1076"/>
          <ac:picMkLst>
            <pc:docMk/>
            <pc:sldMk cId="2547318609" sldId="272"/>
            <ac:picMk id="4" creationId="{359A939C-2F27-46E7-AD2D-402CCDD76023}"/>
          </ac:picMkLst>
        </pc:picChg>
        <pc:picChg chg="add del mod">
          <ac:chgData name="Kimberly Williams" userId="ec2f22d2-4110-47fa-bdb9-b3f194c49aa7" providerId="ADAL" clId="{77F4D646-5A85-4BCC-AB40-7F367B5B0993}" dt="2022-01-11T16:41:04.588" v="576"/>
          <ac:picMkLst>
            <pc:docMk/>
            <pc:sldMk cId="2547318609" sldId="272"/>
            <ac:picMk id="5" creationId="{AF338365-7343-437B-A3B4-DD996F4856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9AC3F7-615E-4B4C-B0BD-94C6B0AD3AB6}" type="datetimeFigureOut">
              <a:rPr lang="en-US" smtClean="0"/>
              <a:t>1/11/2022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E4962-AB59-46F6-96FB-4BCE89F561A2}" type="slidenum">
              <a:rPr lang="en-US" smtClean="0"/>
              <a:t>‹#›</a:t>
            </a:fld>
            <a:endParaRPr lang="en-US"/>
          </a:p>
        </p:txBody>
      </p:sp>
    </p:spTree>
    <p:extLst>
      <p:ext uri="{BB962C8B-B14F-4D97-AF65-F5344CB8AC3E}">
        <p14:creationId xmlns:p14="http://schemas.microsoft.com/office/powerpoint/2010/main" val="3554195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Digital images of three stages of lesion development on the abaxial leaf surface of tomato (</a:t>
            </a:r>
            <a:r>
              <a:rPr lang="en-US" sz="1200" i="1" kern="1200" dirty="0">
                <a:solidFill>
                  <a:schemeClr val="tx1"/>
                </a:solidFill>
                <a:effectLst/>
                <a:latin typeface="+mn-lt"/>
                <a:ea typeface="+mn-ea"/>
                <a:cs typeface="+mn-cs"/>
              </a:rPr>
              <a:t>Solanum </a:t>
            </a:r>
            <a:r>
              <a:rPr lang="en-US" sz="1200" i="1" kern="1200" dirty="0" err="1">
                <a:solidFill>
                  <a:schemeClr val="tx1"/>
                </a:solidFill>
                <a:effectLst/>
                <a:latin typeface="+mn-lt"/>
                <a:ea typeface="+mn-ea"/>
                <a:cs typeface="+mn-cs"/>
              </a:rPr>
              <a:t>lycopersicum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Maxifort</a:t>
            </a:r>
            <a:r>
              <a:rPr lang="en-US" sz="1200" kern="1200" dirty="0">
                <a:solidFill>
                  <a:schemeClr val="tx1"/>
                </a:solidFill>
                <a:effectLst/>
                <a:latin typeface="+mn-lt"/>
                <a:ea typeface="+mn-ea"/>
                <a:cs typeface="+mn-cs"/>
              </a:rPr>
              <a:t>’). A) Leaf displaying the early stages of lesion development as rounded bumps formed sporadically on the surface. B) Leaf area close-up characterizing solitary lesions that appeared as white-green bumps. C) Leaf displaying the intermediate stages of development as lesions began to senesce and collapse. D) Leaf area close-up characterizing lesions that became brown due to senescence and began to collapse. E) Leaf displaying the latter stages of lesion development as large senescent regions began to appear where lesions previously collapsed. F) Leaf area close-up characterizing a large senesced region where multiple lesions previously collapsed.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Light microscopy cross-sections stained with Toluidine Blue O of lesions on the abaxial leaf surface of tomato (</a:t>
            </a:r>
            <a:r>
              <a:rPr lang="en-US" sz="1200" i="1" kern="1200" dirty="0">
                <a:solidFill>
                  <a:schemeClr val="tx1"/>
                </a:solidFill>
                <a:effectLst/>
                <a:latin typeface="+mn-lt"/>
                <a:ea typeface="+mn-ea"/>
                <a:cs typeface="+mn-cs"/>
              </a:rPr>
              <a:t>Solanum </a:t>
            </a:r>
            <a:r>
              <a:rPr lang="en-US" sz="1200" i="1" kern="1200" dirty="0" err="1">
                <a:solidFill>
                  <a:schemeClr val="tx1"/>
                </a:solidFill>
                <a:effectLst/>
                <a:latin typeface="+mn-lt"/>
                <a:ea typeface="+mn-ea"/>
                <a:cs typeface="+mn-cs"/>
              </a:rPr>
              <a:t>lycopersicum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Maxifort</a:t>
            </a:r>
            <a:r>
              <a:rPr lang="en-US" sz="1200" kern="1200" dirty="0">
                <a:solidFill>
                  <a:schemeClr val="tx1"/>
                </a:solidFill>
                <a:effectLst/>
                <a:latin typeface="+mn-lt"/>
                <a:ea typeface="+mn-ea"/>
                <a:cs typeface="+mn-cs"/>
              </a:rPr>
              <a:t>’). A) Asymptomatic leaf; tissue with no lesion development. B) Lesion displaying lower epidermis and spongy parenchyma cells undergoing significant hypertrophy (point) and hyperplasia (arrow) both horizontally and vertically. Abbreviations: lower epidermis (LE); palisade parenchyma (PP); spongy parenchyma (SP); and upper epidermis (UE).</a:t>
            </a:r>
            <a:endParaRPr lang="en-US" dirty="0"/>
          </a:p>
        </p:txBody>
      </p:sp>
      <p:sp>
        <p:nvSpPr>
          <p:cNvPr id="4" name="Slide Number Placeholder 3"/>
          <p:cNvSpPr>
            <a:spLocks noGrp="1"/>
          </p:cNvSpPr>
          <p:nvPr>
            <p:ph type="sldNum" sz="quarter" idx="5"/>
          </p:nvPr>
        </p:nvSpPr>
        <p:spPr/>
        <p:txBody>
          <a:bodyPr/>
          <a:lstStyle/>
          <a:p>
            <a:fld id="{B98E4962-AB59-46F6-96FB-4BCE89F561A2}" type="slidenum">
              <a:rPr lang="en-US" smtClean="0"/>
              <a:t>4</a:t>
            </a:fld>
            <a:endParaRPr lang="en-US"/>
          </a:p>
        </p:txBody>
      </p:sp>
    </p:spTree>
    <p:extLst>
      <p:ext uri="{BB962C8B-B14F-4D97-AF65-F5344CB8AC3E}">
        <p14:creationId xmlns:p14="http://schemas.microsoft.com/office/powerpoint/2010/main" val="3266078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Digital images of three stages of lesion development on the adaxial leaf surface of ornamental sweet potato (</a:t>
            </a:r>
            <a:r>
              <a:rPr lang="en-US" sz="1200" i="1" kern="1200" dirty="0">
                <a:solidFill>
                  <a:schemeClr val="tx1"/>
                </a:solidFill>
                <a:effectLst/>
                <a:latin typeface="+mn-lt"/>
                <a:ea typeface="+mn-ea"/>
                <a:cs typeface="+mn-cs"/>
              </a:rPr>
              <a:t>Ipomoea batatas</a:t>
            </a:r>
            <a:r>
              <a:rPr lang="en-US" sz="1200" kern="1200" dirty="0">
                <a:solidFill>
                  <a:schemeClr val="tx1"/>
                </a:solidFill>
                <a:effectLst/>
                <a:latin typeface="+mn-lt"/>
                <a:ea typeface="+mn-ea"/>
                <a:cs typeface="+mn-cs"/>
              </a:rPr>
              <a:t> ‘Blackie’). A) Leaf displaying the early stages of lesion development as small green bumps began to form along the leaf veins as well as </a:t>
            </a:r>
            <a:r>
              <a:rPr lang="en-US" sz="1200" kern="1200" dirty="0" err="1">
                <a:solidFill>
                  <a:schemeClr val="tx1"/>
                </a:solidFill>
                <a:effectLst/>
                <a:latin typeface="+mn-lt"/>
                <a:ea typeface="+mn-ea"/>
                <a:cs typeface="+mn-cs"/>
              </a:rPr>
              <a:t>interveinally</a:t>
            </a:r>
            <a:r>
              <a:rPr lang="en-US" sz="1200" kern="1200" dirty="0">
                <a:solidFill>
                  <a:schemeClr val="tx1"/>
                </a:solidFill>
                <a:effectLst/>
                <a:latin typeface="+mn-lt"/>
                <a:ea typeface="+mn-ea"/>
                <a:cs typeface="+mn-cs"/>
              </a:rPr>
              <a:t>. B) Leaf area close-up characterizing the early stages of lesion development as rounded green lesions formed and began to elongate. C) Leaf displaying further elongated and increasingly </a:t>
            </a:r>
            <a:r>
              <a:rPr lang="en-US" sz="1200" kern="1200" dirty="0" err="1">
                <a:solidFill>
                  <a:schemeClr val="tx1"/>
                </a:solidFill>
                <a:effectLst/>
                <a:latin typeface="+mn-lt"/>
                <a:ea typeface="+mn-ea"/>
                <a:cs typeface="+mn-cs"/>
              </a:rPr>
              <a:t>transluscent</a:t>
            </a:r>
            <a:r>
              <a:rPr lang="en-US" sz="1200" kern="1200" dirty="0">
                <a:solidFill>
                  <a:schemeClr val="tx1"/>
                </a:solidFill>
                <a:effectLst/>
                <a:latin typeface="+mn-lt"/>
                <a:ea typeface="+mn-ea"/>
                <a:cs typeface="+mn-cs"/>
              </a:rPr>
              <a:t> lesions which characterized the intermediate stages of development. D) Leaf area close-up characterizing the significant hypertrophy of cells which gave rise to the increasingly translucent appearance of the lesions. E) Leaf displaying the latter stages of lesion development, typical on more mature leaves, with the senescence of lesions apparent. F) Leaf area close-up characterizing the senescence and blackening of the lesion apex.</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Field emission scanning electron microscopy of the adaxial leaf surface of ornamental sweet potato (</a:t>
            </a:r>
            <a:r>
              <a:rPr lang="en-US" sz="1200" i="1" kern="1200" dirty="0">
                <a:solidFill>
                  <a:schemeClr val="tx1"/>
                </a:solidFill>
                <a:effectLst/>
                <a:latin typeface="+mn-lt"/>
                <a:ea typeface="+mn-ea"/>
                <a:cs typeface="+mn-cs"/>
              </a:rPr>
              <a:t>Ipomoea batatas</a:t>
            </a:r>
            <a:r>
              <a:rPr lang="en-US" sz="1200" kern="1200" dirty="0">
                <a:solidFill>
                  <a:schemeClr val="tx1"/>
                </a:solidFill>
                <a:effectLst/>
                <a:latin typeface="+mn-lt"/>
                <a:ea typeface="+mn-ea"/>
                <a:cs typeface="+mn-cs"/>
              </a:rPr>
              <a:t> ‘Blackie’). A) Hypertrophy of guard cells (point) occurred during the initial stages of lesion development; hypertrophy did not appear to affect normal epidermal cells (arrow) during these initial stages. B) Hypertrophy of multiple cells (point) during the early stages of lesion development that occurred on the side of a leaf vein (arrow). C) Lesion elongation involved the surrounding epidermal cells (point), with stomata often located at the lesion apex. Normal cells (arrow) around the lesion are unaffected by hypertrophy. D) Lesion in the intermediate stages of development (arrow) with a trichome (point) located near the lesion apex. The potential for artifacts was possible due to the significant desiccation of the tissue in vacuum. Abbreviations: stoma (S).</a:t>
            </a:r>
            <a:endParaRPr lang="en-US" dirty="0"/>
          </a:p>
        </p:txBody>
      </p:sp>
      <p:sp>
        <p:nvSpPr>
          <p:cNvPr id="4" name="Slide Number Placeholder 3"/>
          <p:cNvSpPr>
            <a:spLocks noGrp="1"/>
          </p:cNvSpPr>
          <p:nvPr>
            <p:ph type="sldNum" sz="quarter" idx="5"/>
          </p:nvPr>
        </p:nvSpPr>
        <p:spPr/>
        <p:txBody>
          <a:bodyPr/>
          <a:lstStyle/>
          <a:p>
            <a:fld id="{B98E4962-AB59-46F6-96FB-4BCE89F561A2}" type="slidenum">
              <a:rPr lang="en-US" smtClean="0"/>
              <a:t>11</a:t>
            </a:fld>
            <a:endParaRPr lang="en-US"/>
          </a:p>
        </p:txBody>
      </p:sp>
    </p:spTree>
    <p:extLst>
      <p:ext uri="{BB962C8B-B14F-4D97-AF65-F5344CB8AC3E}">
        <p14:creationId xmlns:p14="http://schemas.microsoft.com/office/powerpoint/2010/main" val="3649890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Digital images of three stages of lesion development on the adaxial leaf surface of cuphea (</a:t>
            </a:r>
            <a:r>
              <a:rPr lang="en-US" sz="1200" i="1" kern="1200" dirty="0">
                <a:solidFill>
                  <a:schemeClr val="tx1"/>
                </a:solidFill>
                <a:effectLst/>
                <a:latin typeface="+mn-lt"/>
                <a:ea typeface="+mn-ea"/>
                <a:cs typeface="+mn-cs"/>
              </a:rPr>
              <a:t>Cuphea </a:t>
            </a:r>
            <a:r>
              <a:rPr lang="en-US" sz="1200" i="1" kern="1200" dirty="0" err="1">
                <a:solidFill>
                  <a:schemeClr val="tx1"/>
                </a:solidFill>
                <a:effectLst/>
                <a:latin typeface="+mn-lt"/>
                <a:ea typeface="+mn-ea"/>
                <a:cs typeface="+mn-cs"/>
              </a:rPr>
              <a:t>llavea</a:t>
            </a:r>
            <a:r>
              <a:rPr lang="en-US" sz="1200" kern="1200" dirty="0">
                <a:solidFill>
                  <a:schemeClr val="tx1"/>
                </a:solidFill>
                <a:effectLst/>
                <a:latin typeface="+mn-lt"/>
                <a:ea typeface="+mn-ea"/>
                <a:cs typeface="+mn-cs"/>
              </a:rPr>
              <a:t> ‘Tiny Mice’). A) Leaf displaying the early stages of lesion development as small bumps formed sporadically on the surface both individually and in small groupings. B) Leaf area close-up characterizing lesions that appeared as light green bumps. C) Leaf displaying the intermediate stages of development as lesions began to senesce. D) Leaf area close-up characterizing lesions that became light brown due to senescence, typically beginning at the lesion apex. E) Leaf displaying the latter stages of lesion development as senescent regions began to appear where groupings of lesions had collapsed. F) Leaf area close-up characterizing a collapsed region where multiple lesions previously developed.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Scanning Electron Micrographs: Cuphea (</a:t>
            </a:r>
            <a:r>
              <a:rPr lang="en-US" sz="1200" i="1" kern="1200" dirty="0">
                <a:solidFill>
                  <a:schemeClr val="tx1"/>
                </a:solidFill>
                <a:effectLst/>
                <a:latin typeface="+mn-lt"/>
                <a:ea typeface="+mn-ea"/>
                <a:cs typeface="+mn-cs"/>
              </a:rPr>
              <a:t>Cuphea </a:t>
            </a:r>
            <a:r>
              <a:rPr lang="en-US" sz="1200" i="1" kern="1200" dirty="0" err="1">
                <a:solidFill>
                  <a:schemeClr val="tx1"/>
                </a:solidFill>
                <a:effectLst/>
                <a:latin typeface="+mn-lt"/>
                <a:ea typeface="+mn-ea"/>
                <a:cs typeface="+mn-cs"/>
              </a:rPr>
              <a:t>llavea</a:t>
            </a:r>
            <a:r>
              <a:rPr lang="en-US" sz="1200" kern="1200" dirty="0">
                <a:solidFill>
                  <a:schemeClr val="tx1"/>
                </a:solidFill>
                <a:effectLst/>
                <a:latin typeface="+mn-lt"/>
                <a:ea typeface="+mn-ea"/>
                <a:cs typeface="+mn-cs"/>
              </a:rPr>
              <a:t> ‘Tiny Mouse’) leaf displaying senescence on the abaxial leaf surface due to lesion collapse on the adaxial surface.</a:t>
            </a:r>
          </a:p>
          <a:p>
            <a:endParaRPr lang="en-US" dirty="0"/>
          </a:p>
        </p:txBody>
      </p:sp>
      <p:sp>
        <p:nvSpPr>
          <p:cNvPr id="4" name="Slide Number Placeholder 3"/>
          <p:cNvSpPr>
            <a:spLocks noGrp="1"/>
          </p:cNvSpPr>
          <p:nvPr>
            <p:ph type="sldNum" sz="quarter" idx="5"/>
          </p:nvPr>
        </p:nvSpPr>
        <p:spPr/>
        <p:txBody>
          <a:bodyPr/>
          <a:lstStyle/>
          <a:p>
            <a:fld id="{B98E4962-AB59-46F6-96FB-4BCE89F561A2}" type="slidenum">
              <a:rPr lang="en-US" smtClean="0"/>
              <a:t>12</a:t>
            </a:fld>
            <a:endParaRPr lang="en-US"/>
          </a:p>
        </p:txBody>
      </p:sp>
    </p:spTree>
    <p:extLst>
      <p:ext uri="{BB962C8B-B14F-4D97-AF65-F5344CB8AC3E}">
        <p14:creationId xmlns:p14="http://schemas.microsoft.com/office/powerpoint/2010/main" val="30619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Light microscopy: Light microscopy cross-sections stained with Toluidine Blue O of lesions on the adaxial and abaxial leaf surface of cuphea (</a:t>
            </a:r>
            <a:r>
              <a:rPr lang="en-US" sz="1200" i="1" kern="1200" dirty="0">
                <a:solidFill>
                  <a:schemeClr val="tx1"/>
                </a:solidFill>
                <a:effectLst/>
                <a:latin typeface="+mn-lt"/>
                <a:ea typeface="+mn-ea"/>
                <a:cs typeface="+mn-cs"/>
              </a:rPr>
              <a:t>Cuphea </a:t>
            </a:r>
            <a:r>
              <a:rPr lang="en-US" sz="1200" i="1" kern="1200" dirty="0" err="1">
                <a:solidFill>
                  <a:schemeClr val="tx1"/>
                </a:solidFill>
                <a:effectLst/>
                <a:latin typeface="+mn-lt"/>
                <a:ea typeface="+mn-ea"/>
                <a:cs typeface="+mn-cs"/>
              </a:rPr>
              <a:t>llavea</a:t>
            </a:r>
            <a:r>
              <a:rPr lang="en-US" sz="1200" kern="1200" dirty="0">
                <a:solidFill>
                  <a:schemeClr val="tx1"/>
                </a:solidFill>
                <a:effectLst/>
                <a:latin typeface="+mn-lt"/>
                <a:ea typeface="+mn-ea"/>
                <a:cs typeface="+mn-cs"/>
              </a:rPr>
              <a:t> ‘Tiny Mice’). A) Asymptomatic leaf; tissue with no lesion development. B) Lesion developing on the adaxial surface displaying extensive hypertrophy of the upper epidermis (point) as well as the elongation of palisade parenchyma cells (arrow). C) Lesion developing on the abaxial surface displaying the hypertrophy of spongy parenchyma cells (point) which are placing pressure on the lower epidermis and potentially leading to rupture (arrow). Evidence for hyperplasia in the spongy parenchyma is also evidenced (caret). Abbreviations: lower epidermis (LE); palisade parenchyma (PP); spongy parenchyma (SP); upper epidermis (UE); and vascular tissue (VT).</a:t>
            </a:r>
            <a:endParaRPr lang="en-US" dirty="0"/>
          </a:p>
        </p:txBody>
      </p:sp>
      <p:sp>
        <p:nvSpPr>
          <p:cNvPr id="4" name="Slide Number Placeholder 3"/>
          <p:cNvSpPr>
            <a:spLocks noGrp="1"/>
          </p:cNvSpPr>
          <p:nvPr>
            <p:ph type="sldNum" sz="quarter" idx="5"/>
          </p:nvPr>
        </p:nvSpPr>
        <p:spPr/>
        <p:txBody>
          <a:bodyPr/>
          <a:lstStyle/>
          <a:p>
            <a:fld id="{B98E4962-AB59-46F6-96FB-4BCE89F561A2}" type="slidenum">
              <a:rPr lang="en-US" smtClean="0"/>
              <a:t>13</a:t>
            </a:fld>
            <a:endParaRPr lang="en-US"/>
          </a:p>
        </p:txBody>
      </p:sp>
    </p:spTree>
    <p:extLst>
      <p:ext uri="{BB962C8B-B14F-4D97-AF65-F5344CB8AC3E}">
        <p14:creationId xmlns:p14="http://schemas.microsoft.com/office/powerpoint/2010/main" val="3131616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D08CEE-AC99-4D82-8311-3A2E3BB09EC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564774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08CEE-AC99-4D82-8311-3A2E3BB09EC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3298691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08CEE-AC99-4D82-8311-3A2E3BB09EC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22993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D08CEE-AC99-4D82-8311-3A2E3BB09EC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2136311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D08CEE-AC99-4D82-8311-3A2E3BB09EC0}" type="datetimeFigureOut">
              <a:rPr lang="en-US" smtClean="0"/>
              <a:t>1/11/2022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529145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D08CEE-AC99-4D82-8311-3A2E3BB09EC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115762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D08CEE-AC99-4D82-8311-3A2E3BB09EC0}" type="datetimeFigureOut">
              <a:rPr lang="en-US" smtClean="0"/>
              <a:t>1/11/2022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10704042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D08CEE-AC99-4D82-8311-3A2E3BB09EC0}" type="datetimeFigureOut">
              <a:rPr lang="en-US" smtClean="0"/>
              <a:t>1/11/2022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302229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D08CEE-AC99-4D82-8311-3A2E3BB09EC0}" type="datetimeFigureOut">
              <a:rPr lang="en-US" smtClean="0"/>
              <a:t>1/11/2022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2728807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D08CEE-AC99-4D82-8311-3A2E3BB09EC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4128339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D08CEE-AC99-4D82-8311-3A2E3BB09EC0}" type="datetimeFigureOut">
              <a:rPr lang="en-US" smtClean="0"/>
              <a:t>1/11/2022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AA3E9-B9FD-4749-9F27-BD04BCD11C28}" type="slidenum">
              <a:rPr lang="en-US" smtClean="0"/>
              <a:t>‹#›</a:t>
            </a:fld>
            <a:endParaRPr lang="en-US"/>
          </a:p>
        </p:txBody>
      </p:sp>
    </p:spTree>
    <p:extLst>
      <p:ext uri="{BB962C8B-B14F-4D97-AF65-F5344CB8AC3E}">
        <p14:creationId xmlns:p14="http://schemas.microsoft.com/office/powerpoint/2010/main" val="274446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08CEE-AC99-4D82-8311-3A2E3BB09EC0}" type="datetimeFigureOut">
              <a:rPr lang="en-US" smtClean="0"/>
              <a:t>1/11/2022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AA3E9-B9FD-4749-9F27-BD04BCD11C28}" type="slidenum">
              <a:rPr lang="en-US" smtClean="0"/>
              <a:t>‹#›</a:t>
            </a:fld>
            <a:endParaRPr lang="en-US"/>
          </a:p>
        </p:txBody>
      </p:sp>
    </p:spTree>
    <p:extLst>
      <p:ext uri="{BB962C8B-B14F-4D97-AF65-F5344CB8AC3E}">
        <p14:creationId xmlns:p14="http://schemas.microsoft.com/office/powerpoint/2010/main" val="35284572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tiff"/></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aYeiZCG_D0I"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X6bS8FFC46w"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1026" name="Picture 2" descr="Tomato Troubles"/>
          <p:cNvPicPr>
            <a:picLocks noChangeAspect="1" noChangeArrowheads="1"/>
          </p:cNvPicPr>
          <p:nvPr/>
        </p:nvPicPr>
        <p:blipFill>
          <a:blip r:embed="rId2">
            <a:extLst>
              <a:ext uri="{28A0092B-C50C-407E-A947-70E740481C1C}">
                <a14:useLocalDpi xmlns:a14="http://schemas.microsoft.com/office/drawing/2010/main" val="0"/>
              </a:ext>
            </a:extLst>
          </a:blip>
          <a:srcRect t="30400" b="30000"/>
          <a:stretch>
            <a:fillRect/>
          </a:stretch>
        </p:blipFill>
        <p:spPr bwMode="auto">
          <a:xfrm>
            <a:off x="-6270" y="-12448"/>
            <a:ext cx="12214392" cy="4681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47019" y="3831067"/>
            <a:ext cx="2779768" cy="2823815"/>
          </a:xfrm>
          <a:prstGeom prst="rect">
            <a:avLst/>
          </a:prstGeom>
        </p:spPr>
      </p:pic>
      <p:sp>
        <p:nvSpPr>
          <p:cNvPr id="7" name="TextBox 6"/>
          <p:cNvSpPr txBox="1"/>
          <p:nvPr/>
        </p:nvSpPr>
        <p:spPr>
          <a:xfrm>
            <a:off x="1524000" y="5142072"/>
            <a:ext cx="6620082" cy="1323439"/>
          </a:xfrm>
          <a:prstGeom prst="rect">
            <a:avLst/>
          </a:prstGeom>
          <a:noFill/>
        </p:spPr>
        <p:txBody>
          <a:bodyPr wrap="none" rtlCol="0">
            <a:spAutoFit/>
          </a:bodyPr>
          <a:lstStyle/>
          <a:p>
            <a:r>
              <a:rPr lang="en-US" sz="4000" b="1" i="1" dirty="0"/>
              <a:t>Examples of the Phenomenon,</a:t>
            </a:r>
            <a:br>
              <a:rPr lang="en-US" sz="4000" b="1" i="1" dirty="0"/>
            </a:br>
            <a:r>
              <a:rPr lang="en-US" sz="4000" b="1" i="1" dirty="0"/>
              <a:t>Intumescence</a:t>
            </a:r>
          </a:p>
        </p:txBody>
      </p:sp>
    </p:spTree>
    <p:extLst>
      <p:ext uri="{BB962C8B-B14F-4D97-AF65-F5344CB8AC3E}">
        <p14:creationId xmlns:p14="http://schemas.microsoft.com/office/powerpoint/2010/main" val="115095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0766" b="35478"/>
          <a:stretch/>
        </p:blipFill>
        <p:spPr>
          <a:xfrm>
            <a:off x="0" y="856339"/>
            <a:ext cx="12120459" cy="4886662"/>
          </a:xfrm>
          <a:prstGeom prst="rect">
            <a:avLst/>
          </a:prstGeom>
        </p:spPr>
      </p:pic>
      <p:sp>
        <p:nvSpPr>
          <p:cNvPr id="9" name="Content Placeholder 8"/>
          <p:cNvSpPr>
            <a:spLocks noGrp="1"/>
          </p:cNvSpPr>
          <p:nvPr>
            <p:ph idx="1"/>
          </p:nvPr>
        </p:nvSpPr>
        <p:spPr>
          <a:xfrm>
            <a:off x="2651277" y="5907311"/>
            <a:ext cx="2209800" cy="1155020"/>
          </a:xfrm>
        </p:spPr>
        <p:txBody>
          <a:bodyPr/>
          <a:lstStyle/>
          <a:p>
            <a:r>
              <a:rPr lang="en-US" dirty="0"/>
              <a:t>High red			</a:t>
            </a:r>
          </a:p>
        </p:txBody>
      </p:sp>
      <p:sp>
        <p:nvSpPr>
          <p:cNvPr id="10" name="Content Placeholder 8"/>
          <p:cNvSpPr txBox="1">
            <a:spLocks/>
          </p:cNvSpPr>
          <p:nvPr/>
        </p:nvSpPr>
        <p:spPr>
          <a:xfrm>
            <a:off x="5272315" y="5878282"/>
            <a:ext cx="2209800" cy="115502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blue</a:t>
            </a:r>
            <a:br>
              <a:rPr lang="en-US" dirty="0"/>
            </a:br>
            <a:r>
              <a:rPr lang="en-US" dirty="0"/>
              <a:t>with UV			</a:t>
            </a:r>
          </a:p>
        </p:txBody>
      </p:sp>
      <p:sp>
        <p:nvSpPr>
          <p:cNvPr id="11" name="Content Placeholder 8"/>
          <p:cNvSpPr txBox="1">
            <a:spLocks/>
          </p:cNvSpPr>
          <p:nvPr/>
        </p:nvSpPr>
        <p:spPr>
          <a:xfrm>
            <a:off x="7893353" y="5863768"/>
            <a:ext cx="2968170" cy="115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Full spectrum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539" y="94117"/>
            <a:ext cx="2651276" cy="1988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5841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B162-FB63-453A-B577-EABA8E3756D2}"/>
              </a:ext>
            </a:extLst>
          </p:cNvPr>
          <p:cNvSpPr>
            <a:spLocks noGrp="1"/>
          </p:cNvSpPr>
          <p:nvPr>
            <p:ph type="title"/>
          </p:nvPr>
        </p:nvSpPr>
        <p:spPr>
          <a:xfrm>
            <a:off x="838200" y="253524"/>
            <a:ext cx="10515600" cy="1325563"/>
          </a:xfrm>
        </p:spPr>
        <p:txBody>
          <a:bodyPr/>
          <a:lstStyle/>
          <a:p>
            <a:r>
              <a:rPr lang="en-US" b="1" dirty="0"/>
              <a:t>Other plant species develop intumescence:</a:t>
            </a:r>
            <a:br>
              <a:rPr lang="en-US" b="1" dirty="0"/>
            </a:br>
            <a:r>
              <a:rPr lang="en-US" b="1" dirty="0"/>
              <a:t>Ornamental sweet potato, </a:t>
            </a:r>
            <a:r>
              <a:rPr lang="en-US" b="1" i="1" dirty="0"/>
              <a:t>Ipomoea batata</a:t>
            </a:r>
          </a:p>
        </p:txBody>
      </p:sp>
      <p:sp>
        <p:nvSpPr>
          <p:cNvPr id="3" name="Content Placeholder 2">
            <a:extLst>
              <a:ext uri="{FF2B5EF4-FFF2-40B4-BE49-F238E27FC236}">
                <a16:creationId xmlns:a16="http://schemas.microsoft.com/office/drawing/2014/main" id="{6EEC185D-D0FE-4A1C-B5EC-A36FFBAEDB2C}"/>
              </a:ext>
            </a:extLst>
          </p:cNvPr>
          <p:cNvSpPr>
            <a:spLocks noGrp="1"/>
          </p:cNvSpPr>
          <p:nvPr>
            <p:ph idx="1"/>
          </p:nvPr>
        </p:nvSpPr>
        <p:spPr>
          <a:xfrm>
            <a:off x="5682342" y="1579087"/>
            <a:ext cx="6340782" cy="4351338"/>
          </a:xfrm>
        </p:spPr>
        <p:txBody>
          <a:bodyPr/>
          <a:lstStyle/>
          <a:p>
            <a:r>
              <a:rPr lang="en-US" dirty="0"/>
              <a:t>Left, three stages of lesion development</a:t>
            </a:r>
          </a:p>
          <a:p>
            <a:r>
              <a:rPr lang="en-US" dirty="0"/>
              <a:t>Below, initial stages of cell malfunction</a:t>
            </a:r>
          </a:p>
        </p:txBody>
      </p:sp>
      <p:pic>
        <p:nvPicPr>
          <p:cNvPr id="4" name="Picture 3" descr="G:\Pub Pics\Chapter 3 Images\Macro\Ipomea Comparison.tif">
            <a:extLst>
              <a:ext uri="{FF2B5EF4-FFF2-40B4-BE49-F238E27FC236}">
                <a16:creationId xmlns:a16="http://schemas.microsoft.com/office/drawing/2014/main" id="{E6754B50-4FA3-4368-BFFB-FB468E56B03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772" y="1580606"/>
            <a:ext cx="4749937" cy="5023870"/>
          </a:xfrm>
          <a:prstGeom prst="rect">
            <a:avLst/>
          </a:prstGeom>
          <a:noFill/>
          <a:ln>
            <a:noFill/>
          </a:ln>
        </p:spPr>
      </p:pic>
      <p:pic>
        <p:nvPicPr>
          <p:cNvPr id="5" name="Picture 4" descr="SEM Potato">
            <a:extLst>
              <a:ext uri="{FF2B5EF4-FFF2-40B4-BE49-F238E27FC236}">
                <a16:creationId xmlns:a16="http://schemas.microsoft.com/office/drawing/2014/main" id="{9120314D-6391-4A55-B53E-8FE7E72F20E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4456" y="2854411"/>
            <a:ext cx="4356553" cy="3750065"/>
          </a:xfrm>
          <a:prstGeom prst="rect">
            <a:avLst/>
          </a:prstGeom>
          <a:noFill/>
          <a:ln>
            <a:noFill/>
          </a:ln>
        </p:spPr>
      </p:pic>
    </p:spTree>
    <p:extLst>
      <p:ext uri="{BB962C8B-B14F-4D97-AF65-F5344CB8AC3E}">
        <p14:creationId xmlns:p14="http://schemas.microsoft.com/office/powerpoint/2010/main" val="3600497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B162-FB63-453A-B577-EABA8E3756D2}"/>
              </a:ext>
            </a:extLst>
          </p:cNvPr>
          <p:cNvSpPr>
            <a:spLocks noGrp="1"/>
          </p:cNvSpPr>
          <p:nvPr>
            <p:ph type="title"/>
          </p:nvPr>
        </p:nvSpPr>
        <p:spPr/>
        <p:txBody>
          <a:bodyPr/>
          <a:lstStyle/>
          <a:p>
            <a:r>
              <a:rPr lang="en-US" b="1" dirty="0"/>
              <a:t>Other plant species develop intumescence:</a:t>
            </a:r>
            <a:br>
              <a:rPr lang="en-US" b="1" dirty="0"/>
            </a:br>
            <a:r>
              <a:rPr lang="en-US" b="1" dirty="0" err="1"/>
              <a:t>Batface</a:t>
            </a:r>
            <a:r>
              <a:rPr lang="en-US" b="1" dirty="0"/>
              <a:t> cuphea, </a:t>
            </a:r>
            <a:r>
              <a:rPr lang="en-US" b="1" i="1" dirty="0"/>
              <a:t>Cuphea </a:t>
            </a:r>
            <a:r>
              <a:rPr lang="en-US" b="1" i="1" dirty="0" err="1"/>
              <a:t>llavea</a:t>
            </a:r>
            <a:r>
              <a:rPr lang="en-US" b="1" i="1" dirty="0"/>
              <a:t> </a:t>
            </a:r>
          </a:p>
        </p:txBody>
      </p:sp>
      <p:sp>
        <p:nvSpPr>
          <p:cNvPr id="3" name="Content Placeholder 2">
            <a:extLst>
              <a:ext uri="{FF2B5EF4-FFF2-40B4-BE49-F238E27FC236}">
                <a16:creationId xmlns:a16="http://schemas.microsoft.com/office/drawing/2014/main" id="{6EEC185D-D0FE-4A1C-B5EC-A36FFBAEDB2C}"/>
              </a:ext>
            </a:extLst>
          </p:cNvPr>
          <p:cNvSpPr>
            <a:spLocks noGrp="1"/>
          </p:cNvSpPr>
          <p:nvPr>
            <p:ph idx="1"/>
          </p:nvPr>
        </p:nvSpPr>
        <p:spPr>
          <a:xfrm>
            <a:off x="5682342" y="1825625"/>
            <a:ext cx="5671457" cy="4351338"/>
          </a:xfrm>
        </p:spPr>
        <p:txBody>
          <a:bodyPr/>
          <a:lstStyle/>
          <a:p>
            <a:r>
              <a:rPr lang="en-US" dirty="0"/>
              <a:t>Left, three stages of lesion development</a:t>
            </a:r>
          </a:p>
          <a:p>
            <a:r>
              <a:rPr lang="en-US" dirty="0"/>
              <a:t>Below, lesion collapse</a:t>
            </a:r>
          </a:p>
          <a:p>
            <a:endParaRPr lang="en-US" dirty="0"/>
          </a:p>
        </p:txBody>
      </p:sp>
      <p:pic>
        <p:nvPicPr>
          <p:cNvPr id="5" name="Picture 4" descr="H:\Cuphea Cam\cuphea grid.tif">
            <a:extLst>
              <a:ext uri="{FF2B5EF4-FFF2-40B4-BE49-F238E27FC236}">
                <a16:creationId xmlns:a16="http://schemas.microsoft.com/office/drawing/2014/main" id="{A70437BB-93F2-446E-9E87-7FCE52FC8F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3850" y="1690687"/>
            <a:ext cx="4994366" cy="4992369"/>
          </a:xfrm>
          <a:prstGeom prst="rect">
            <a:avLst/>
          </a:prstGeom>
          <a:noFill/>
          <a:ln>
            <a:noFill/>
          </a:ln>
        </p:spPr>
      </p:pic>
      <p:pic>
        <p:nvPicPr>
          <p:cNvPr id="6" name="Picture 5" descr="C:\Users\HP\Dropbox\Cuphea T-Blue\SEM Cuphea.tif">
            <a:extLst>
              <a:ext uri="{FF2B5EF4-FFF2-40B4-BE49-F238E27FC236}">
                <a16:creationId xmlns:a16="http://schemas.microsoft.com/office/drawing/2014/main" id="{57077F98-389F-4CB4-AEEB-E51E0C37D04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924550" y="3646170"/>
            <a:ext cx="5943600" cy="2665730"/>
          </a:xfrm>
          <a:prstGeom prst="rect">
            <a:avLst/>
          </a:prstGeom>
          <a:noFill/>
          <a:ln>
            <a:noFill/>
          </a:ln>
        </p:spPr>
      </p:pic>
    </p:spTree>
    <p:extLst>
      <p:ext uri="{BB962C8B-B14F-4D97-AF65-F5344CB8AC3E}">
        <p14:creationId xmlns:p14="http://schemas.microsoft.com/office/powerpoint/2010/main" val="772848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BA4C-A46E-4C58-B264-5AF759C88AD5}"/>
              </a:ext>
            </a:extLst>
          </p:cNvPr>
          <p:cNvSpPr>
            <a:spLocks noGrp="1"/>
          </p:cNvSpPr>
          <p:nvPr>
            <p:ph type="title"/>
          </p:nvPr>
        </p:nvSpPr>
        <p:spPr/>
        <p:txBody>
          <a:bodyPr/>
          <a:lstStyle/>
          <a:p>
            <a:r>
              <a:rPr lang="en-US" b="1" dirty="0"/>
              <a:t>Close-up of cuphea intumescence</a:t>
            </a:r>
          </a:p>
        </p:txBody>
      </p:sp>
      <p:sp>
        <p:nvSpPr>
          <p:cNvPr id="3" name="Content Placeholder 2">
            <a:extLst>
              <a:ext uri="{FF2B5EF4-FFF2-40B4-BE49-F238E27FC236}">
                <a16:creationId xmlns:a16="http://schemas.microsoft.com/office/drawing/2014/main" id="{08EE1032-250B-4FBF-BE60-EDFC5FD073E9}"/>
              </a:ext>
            </a:extLst>
          </p:cNvPr>
          <p:cNvSpPr>
            <a:spLocks noGrp="1"/>
          </p:cNvSpPr>
          <p:nvPr>
            <p:ph idx="1"/>
          </p:nvPr>
        </p:nvSpPr>
        <p:spPr>
          <a:xfrm>
            <a:off x="838200" y="1825625"/>
            <a:ext cx="4648200" cy="4351338"/>
          </a:xfrm>
        </p:spPr>
        <p:txBody>
          <a:bodyPr/>
          <a:lstStyle/>
          <a:p>
            <a:r>
              <a:rPr lang="en-US" dirty="0"/>
              <a:t>Leaf cross-sections, right:</a:t>
            </a:r>
          </a:p>
          <a:p>
            <a:pPr marL="914400" lvl="1" indent="-457200">
              <a:buAutoNum type="alphaUcParenR"/>
            </a:pPr>
            <a:r>
              <a:rPr lang="en-US" dirty="0"/>
              <a:t>no symptoms</a:t>
            </a:r>
          </a:p>
          <a:p>
            <a:pPr marL="914400" lvl="1" indent="-457200">
              <a:buAutoNum type="alphaUcParenR"/>
            </a:pPr>
            <a:r>
              <a:rPr lang="en-US" dirty="0"/>
              <a:t>Lesion on top of leaf</a:t>
            </a:r>
          </a:p>
          <a:p>
            <a:pPr marL="914400" lvl="1" indent="-457200">
              <a:buAutoNum type="alphaUcParenR"/>
            </a:pPr>
            <a:r>
              <a:rPr lang="en-US" dirty="0"/>
              <a:t>Lesion on bottom of leaf </a:t>
            </a:r>
          </a:p>
        </p:txBody>
      </p:sp>
      <p:pic>
        <p:nvPicPr>
          <p:cNvPr id="4" name="Picture 3" descr="C:\Users\HP\Dropbox\Pub Pics\Poster\Cuphea_TBOGrid.tif">
            <a:extLst>
              <a:ext uri="{FF2B5EF4-FFF2-40B4-BE49-F238E27FC236}">
                <a16:creationId xmlns:a16="http://schemas.microsoft.com/office/drawing/2014/main" id="{359A939C-2F27-46E7-AD2D-402CCDD7602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658394" y="1819094"/>
            <a:ext cx="5943600" cy="4465955"/>
          </a:xfrm>
          <a:prstGeom prst="rect">
            <a:avLst/>
          </a:prstGeom>
          <a:noFill/>
          <a:ln>
            <a:noFill/>
          </a:ln>
        </p:spPr>
      </p:pic>
    </p:spTree>
    <p:extLst>
      <p:ext uri="{BB962C8B-B14F-4D97-AF65-F5344CB8AC3E}">
        <p14:creationId xmlns:p14="http://schemas.microsoft.com/office/powerpoint/2010/main" val="2547318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funded by:</a:t>
            </a:r>
          </a:p>
        </p:txBody>
      </p:sp>
      <p:sp>
        <p:nvSpPr>
          <p:cNvPr id="3" name="Content Placeholder 2"/>
          <p:cNvSpPr>
            <a:spLocks noGrp="1"/>
          </p:cNvSpPr>
          <p:nvPr>
            <p:ph idx="1"/>
          </p:nvPr>
        </p:nvSpPr>
        <p:spPr/>
        <p:txBody>
          <a:bodyPr/>
          <a:lstStyle/>
          <a:p>
            <a:pPr marL="0" indent="0">
              <a:buNone/>
            </a:pPr>
            <a:r>
              <a:rPr lang="en-US" altLang="en-US" dirty="0">
                <a:latin typeface="Arial" panose="020B0604020202020204" pitchFamily="34" charset="0"/>
                <a:cs typeface="Arial" panose="020B0604020202020204" pitchFamily="34" charset="0"/>
              </a:rPr>
              <a:t>USDA Secondary Education, Two-Year Postsecondary Education, and Agriculture in the K-12 Classroom Challenge Grant (SPECA) Award No. 2017-38414-26963</a:t>
            </a:r>
          </a:p>
          <a:p>
            <a:endParaRPr lang="en-US" dirty="0"/>
          </a:p>
        </p:txBody>
      </p:sp>
      <p:pic>
        <p:nvPicPr>
          <p:cNvPr id="4" name="Picture 146" descr="USDA NIFA Grants - Government Grants News And Application"/>
          <p:cNvPicPr>
            <a:picLocks noChangeAspect="1" noChangeArrowheads="1"/>
          </p:cNvPicPr>
          <p:nvPr/>
        </p:nvPicPr>
        <p:blipFill>
          <a:blip r:embed="rId2">
            <a:extLst>
              <a:ext uri="{28A0092B-C50C-407E-A947-70E740481C1C}">
                <a14:useLocalDpi xmlns:a14="http://schemas.microsoft.com/office/drawing/2010/main" val="0"/>
              </a:ext>
            </a:extLst>
          </a:blip>
          <a:srcRect t="3999" b="35106"/>
          <a:stretch>
            <a:fillRect/>
          </a:stretch>
        </p:blipFill>
        <p:spPr bwMode="auto">
          <a:xfrm>
            <a:off x="389248" y="3379788"/>
            <a:ext cx="7210425"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5" descr="Image result for k-state research and extension logo"/>
          <p:cNvPicPr>
            <a:picLocks noChangeAspect="1" noChangeArrowheads="1"/>
          </p:cNvPicPr>
          <p:nvPr/>
        </p:nvPicPr>
        <p:blipFill>
          <a:blip r:embed="rId3">
            <a:extLst>
              <a:ext uri="{28A0092B-C50C-407E-A947-70E740481C1C}">
                <a14:useLocalDpi xmlns:a14="http://schemas.microsoft.com/office/drawing/2010/main" val="0"/>
              </a:ext>
            </a:extLst>
          </a:blip>
          <a:srcRect t="14996" b="29482"/>
          <a:stretch>
            <a:fillRect/>
          </a:stretch>
        </p:blipFill>
        <p:spPr bwMode="auto">
          <a:xfrm>
            <a:off x="7288876" y="3559175"/>
            <a:ext cx="4070350" cy="22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255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2" y="548998"/>
            <a:ext cx="10515600" cy="1325563"/>
          </a:xfrm>
        </p:spPr>
        <p:txBody>
          <a:bodyPr>
            <a:normAutofit fontScale="90000"/>
          </a:bodyPr>
          <a:lstStyle/>
          <a:p>
            <a:r>
              <a:rPr lang="en-US" b="1" dirty="0"/>
              <a:t>Watch on YouTube: </a:t>
            </a:r>
            <a:r>
              <a:rPr lang="en-US" dirty="0">
                <a:hlinkClick r:id="rId2"/>
              </a:rPr>
              <a:t>https://www.youtube.com/watch?v=aYeiZCG_D0I</a:t>
            </a:r>
            <a:br>
              <a:rPr lang="en-US" dirty="0"/>
            </a:br>
            <a:endParaRPr lang="en-US" dirty="0"/>
          </a:p>
        </p:txBody>
      </p:sp>
      <p:sp>
        <p:nvSpPr>
          <p:cNvPr id="3" name="Content Placeholder 2"/>
          <p:cNvSpPr>
            <a:spLocks noGrp="1"/>
          </p:cNvSpPr>
          <p:nvPr>
            <p:ph idx="1"/>
          </p:nvPr>
        </p:nvSpPr>
        <p:spPr>
          <a:xfrm>
            <a:off x="1310337" y="2812472"/>
            <a:ext cx="3941618" cy="2548041"/>
          </a:xfrm>
        </p:spPr>
        <p:txBody>
          <a:bodyPr/>
          <a:lstStyle/>
          <a:p>
            <a:pPr marL="0" indent="0">
              <a:buNone/>
            </a:pPr>
            <a:r>
              <a:rPr lang="en-US" dirty="0"/>
              <a:t>Watch intumescence develop on a tomato seedling under high red light in the back-of-the-classroom demonstration</a:t>
            </a:r>
          </a:p>
        </p:txBody>
      </p:sp>
      <p:pic>
        <p:nvPicPr>
          <p:cNvPr id="6" name="Picture 5"/>
          <p:cNvPicPr>
            <a:picLocks noChangeAspect="1"/>
          </p:cNvPicPr>
          <p:nvPr/>
        </p:nvPicPr>
        <p:blipFill>
          <a:blip r:embed="rId3"/>
          <a:stretch>
            <a:fillRect/>
          </a:stretch>
        </p:blipFill>
        <p:spPr>
          <a:xfrm>
            <a:off x="5458644" y="2120837"/>
            <a:ext cx="4643483" cy="3656507"/>
          </a:xfrm>
          <a:prstGeom prst="rect">
            <a:avLst/>
          </a:prstGeom>
        </p:spPr>
      </p:pic>
    </p:spTree>
    <p:extLst>
      <p:ext uri="{BB962C8B-B14F-4D97-AF65-F5344CB8AC3E}">
        <p14:creationId xmlns:p14="http://schemas.microsoft.com/office/powerpoint/2010/main" val="2262649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182" y="548998"/>
            <a:ext cx="10515600" cy="1325563"/>
          </a:xfrm>
        </p:spPr>
        <p:txBody>
          <a:bodyPr>
            <a:normAutofit fontScale="90000"/>
          </a:bodyPr>
          <a:lstStyle/>
          <a:p>
            <a:r>
              <a:rPr lang="en-US" b="1" dirty="0"/>
              <a:t>Watch on YouTube:</a:t>
            </a:r>
            <a:br>
              <a:rPr lang="en-US" b="1" dirty="0"/>
            </a:br>
            <a:r>
              <a:rPr lang="en-US" b="1" dirty="0">
                <a:hlinkClick r:id="rId2"/>
              </a:rPr>
              <a:t>https://www.youtube.com/watch?v=X6bS8FFC46w</a:t>
            </a:r>
            <a:br>
              <a:rPr lang="en-US" b="1" dirty="0"/>
            </a:br>
            <a:endParaRPr lang="en-US" dirty="0"/>
          </a:p>
        </p:txBody>
      </p:sp>
      <p:sp>
        <p:nvSpPr>
          <p:cNvPr id="3" name="Content Placeholder 2"/>
          <p:cNvSpPr>
            <a:spLocks noGrp="1"/>
          </p:cNvSpPr>
          <p:nvPr>
            <p:ph idx="1"/>
          </p:nvPr>
        </p:nvSpPr>
        <p:spPr>
          <a:xfrm>
            <a:off x="769257" y="2313709"/>
            <a:ext cx="3997788" cy="3092906"/>
          </a:xfrm>
        </p:spPr>
        <p:txBody>
          <a:bodyPr>
            <a:normAutofit/>
          </a:bodyPr>
          <a:lstStyle/>
          <a:p>
            <a:pPr marL="0" indent="0">
              <a:buNone/>
            </a:pPr>
            <a:r>
              <a:rPr lang="en-US" dirty="0"/>
              <a:t>Watch intumescence develop on a tomato plant’s leaf in a glass greenhouse under natural sunlight; the UV wavelengths are screened out by the glass glazing</a:t>
            </a:r>
          </a:p>
        </p:txBody>
      </p:sp>
      <p:pic>
        <p:nvPicPr>
          <p:cNvPr id="7" name="Picture 6"/>
          <p:cNvPicPr>
            <a:picLocks noChangeAspect="1"/>
          </p:cNvPicPr>
          <p:nvPr/>
        </p:nvPicPr>
        <p:blipFill rotWithShape="1">
          <a:blip r:embed="rId3"/>
          <a:srcRect l="8175" t="23298" r="48730" b="22099"/>
          <a:stretch/>
        </p:blipFill>
        <p:spPr>
          <a:xfrm>
            <a:off x="5251129" y="2313709"/>
            <a:ext cx="4557889" cy="3248441"/>
          </a:xfrm>
          <a:prstGeom prst="rect">
            <a:avLst/>
          </a:prstGeom>
        </p:spPr>
      </p:pic>
    </p:spTree>
    <p:extLst>
      <p:ext uri="{BB962C8B-B14F-4D97-AF65-F5344CB8AC3E}">
        <p14:creationId xmlns:p14="http://schemas.microsoft.com/office/powerpoint/2010/main" val="1562981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4B162-FB63-453A-B577-EABA8E3756D2}"/>
              </a:ext>
            </a:extLst>
          </p:cNvPr>
          <p:cNvSpPr>
            <a:spLocks noGrp="1"/>
          </p:cNvSpPr>
          <p:nvPr>
            <p:ph type="title"/>
          </p:nvPr>
        </p:nvSpPr>
        <p:spPr>
          <a:xfrm>
            <a:off x="838200" y="237512"/>
            <a:ext cx="10515600" cy="746738"/>
          </a:xfrm>
        </p:spPr>
        <p:txBody>
          <a:bodyPr/>
          <a:lstStyle/>
          <a:p>
            <a:r>
              <a:rPr lang="en-US" b="1" dirty="0"/>
              <a:t>Progression of intumescence in tomato:</a:t>
            </a:r>
            <a:endParaRPr lang="en-US" b="1" i="1" dirty="0"/>
          </a:p>
        </p:txBody>
      </p:sp>
      <p:sp>
        <p:nvSpPr>
          <p:cNvPr id="3" name="Content Placeholder 2">
            <a:extLst>
              <a:ext uri="{FF2B5EF4-FFF2-40B4-BE49-F238E27FC236}">
                <a16:creationId xmlns:a16="http://schemas.microsoft.com/office/drawing/2014/main" id="{6EEC185D-D0FE-4A1C-B5EC-A36FFBAEDB2C}"/>
              </a:ext>
            </a:extLst>
          </p:cNvPr>
          <p:cNvSpPr>
            <a:spLocks noGrp="1"/>
          </p:cNvSpPr>
          <p:nvPr>
            <p:ph idx="1"/>
          </p:nvPr>
        </p:nvSpPr>
        <p:spPr>
          <a:xfrm>
            <a:off x="5895346" y="1648747"/>
            <a:ext cx="6262008" cy="1885285"/>
          </a:xfrm>
        </p:spPr>
        <p:txBody>
          <a:bodyPr/>
          <a:lstStyle/>
          <a:p>
            <a:r>
              <a:rPr lang="en-US" dirty="0"/>
              <a:t>Left, three stages of lesion development</a:t>
            </a:r>
          </a:p>
          <a:p>
            <a:r>
              <a:rPr lang="en-US" dirty="0"/>
              <a:t>Below, normal (A) vs. intumescent (B)</a:t>
            </a:r>
          </a:p>
        </p:txBody>
      </p:sp>
      <p:pic>
        <p:nvPicPr>
          <p:cNvPr id="5" name="Picture 4" descr="G:\SEM\Final Tomato\tomato grid.tif">
            <a:extLst>
              <a:ext uri="{FF2B5EF4-FFF2-40B4-BE49-F238E27FC236}">
                <a16:creationId xmlns:a16="http://schemas.microsoft.com/office/drawing/2014/main" id="{B62A0382-31A4-480B-874C-2997257B0A6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772" y="1111863"/>
            <a:ext cx="5449570" cy="5508625"/>
          </a:xfrm>
          <a:prstGeom prst="rect">
            <a:avLst/>
          </a:prstGeom>
          <a:noFill/>
          <a:ln>
            <a:noFill/>
          </a:ln>
        </p:spPr>
      </p:pic>
      <p:pic>
        <p:nvPicPr>
          <p:cNvPr id="6" name="Picture 5" descr="C:\Users\HP\Dropbox\Pub Pics\Poster\Tomato_TBOGrid.tif">
            <a:extLst>
              <a:ext uri="{FF2B5EF4-FFF2-40B4-BE49-F238E27FC236}">
                <a16:creationId xmlns:a16="http://schemas.microsoft.com/office/drawing/2014/main" id="{C0FBDD39-E7E3-496C-9661-5A95A59ED641}"/>
              </a:ext>
            </a:extLst>
          </p:cNvPr>
          <p:cNvPicPr/>
          <p:nvPr/>
        </p:nvPicPr>
        <p:blipFill rotWithShape="1">
          <a:blip r:embed="rId4">
            <a:extLst>
              <a:ext uri="{28A0092B-C50C-407E-A947-70E740481C1C}">
                <a14:useLocalDpi xmlns:a14="http://schemas.microsoft.com/office/drawing/2010/main" val="0"/>
              </a:ext>
            </a:extLst>
          </a:blip>
          <a:srcRect b="51795"/>
          <a:stretch/>
        </p:blipFill>
        <p:spPr bwMode="auto">
          <a:xfrm>
            <a:off x="6101917" y="3398103"/>
            <a:ext cx="2924433" cy="2342335"/>
          </a:xfrm>
          <a:prstGeom prst="rect">
            <a:avLst/>
          </a:prstGeom>
          <a:noFill/>
          <a:ln>
            <a:noFill/>
          </a:ln>
        </p:spPr>
      </p:pic>
      <p:pic>
        <p:nvPicPr>
          <p:cNvPr id="7" name="Picture 6" descr="C:\Users\HP\Dropbox\Pub Pics\Poster\Tomato_TBOGrid.tif">
            <a:extLst>
              <a:ext uri="{FF2B5EF4-FFF2-40B4-BE49-F238E27FC236}">
                <a16:creationId xmlns:a16="http://schemas.microsoft.com/office/drawing/2014/main" id="{45798947-5CEF-40EB-A83A-7F1AB2C0EC1E}"/>
              </a:ext>
            </a:extLst>
          </p:cNvPr>
          <p:cNvPicPr/>
          <p:nvPr/>
        </p:nvPicPr>
        <p:blipFill rotWithShape="1">
          <a:blip r:embed="rId4">
            <a:extLst>
              <a:ext uri="{28A0092B-C50C-407E-A947-70E740481C1C}">
                <a14:useLocalDpi xmlns:a14="http://schemas.microsoft.com/office/drawing/2010/main" val="0"/>
              </a:ext>
            </a:extLst>
          </a:blip>
          <a:srcRect t="50918"/>
          <a:stretch/>
        </p:blipFill>
        <p:spPr bwMode="auto">
          <a:xfrm>
            <a:off x="9082214" y="3398105"/>
            <a:ext cx="2924433" cy="2342334"/>
          </a:xfrm>
          <a:prstGeom prst="rect">
            <a:avLst/>
          </a:prstGeom>
          <a:noFill/>
          <a:ln>
            <a:noFill/>
          </a:ln>
        </p:spPr>
      </p:pic>
    </p:spTree>
    <p:extLst>
      <p:ext uri="{BB962C8B-B14F-4D97-AF65-F5344CB8AC3E}">
        <p14:creationId xmlns:p14="http://schemas.microsoft.com/office/powerpoint/2010/main" val="224567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Tomato plant grown in back-of-the-classroom without and with supplemental UVB light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0690" y="1690688"/>
            <a:ext cx="7569569" cy="5078411"/>
          </a:xfrm>
          <a:prstGeom prst="rect">
            <a:avLst/>
          </a:prstGeom>
        </p:spPr>
      </p:pic>
      <p:sp>
        <p:nvSpPr>
          <p:cNvPr id="4" name="TextBox 3"/>
          <p:cNvSpPr txBox="1"/>
          <p:nvPr/>
        </p:nvSpPr>
        <p:spPr>
          <a:xfrm>
            <a:off x="7440168" y="6010656"/>
            <a:ext cx="1011815" cy="523220"/>
          </a:xfrm>
          <a:prstGeom prst="rect">
            <a:avLst/>
          </a:prstGeom>
          <a:noFill/>
        </p:spPr>
        <p:txBody>
          <a:bodyPr wrap="none" rtlCol="0">
            <a:spAutoFit/>
          </a:bodyPr>
          <a:lstStyle/>
          <a:p>
            <a:r>
              <a:rPr lang="en-US" sz="2800" b="1" dirty="0">
                <a:solidFill>
                  <a:schemeClr val="bg1"/>
                </a:solidFill>
              </a:rPr>
              <a:t>+UVB</a:t>
            </a:r>
          </a:p>
        </p:txBody>
      </p:sp>
      <p:sp>
        <p:nvSpPr>
          <p:cNvPr id="5" name="TextBox 4"/>
          <p:cNvSpPr txBox="1"/>
          <p:nvPr/>
        </p:nvSpPr>
        <p:spPr>
          <a:xfrm>
            <a:off x="3683093" y="6010656"/>
            <a:ext cx="942887" cy="523220"/>
          </a:xfrm>
          <a:prstGeom prst="rect">
            <a:avLst/>
          </a:prstGeom>
          <a:noFill/>
        </p:spPr>
        <p:txBody>
          <a:bodyPr wrap="none" rtlCol="0">
            <a:spAutoFit/>
          </a:bodyPr>
          <a:lstStyle/>
          <a:p>
            <a:r>
              <a:rPr lang="en-US" sz="2800" b="1" dirty="0">
                <a:solidFill>
                  <a:schemeClr val="bg1"/>
                </a:solidFill>
              </a:rPr>
              <a:t>-UVB</a:t>
            </a:r>
          </a:p>
        </p:txBody>
      </p:sp>
    </p:spTree>
    <p:extLst>
      <p:ext uri="{BB962C8B-B14F-4D97-AF65-F5344CB8AC3E}">
        <p14:creationId xmlns:p14="http://schemas.microsoft.com/office/powerpoint/2010/main" val="1042951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28063" y="1690688"/>
            <a:ext cx="3444874" cy="5167311"/>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965" y="1690687"/>
            <a:ext cx="3465194" cy="5197791"/>
          </a:xfrm>
          <a:prstGeom prst="rect">
            <a:avLst/>
          </a:prstGeom>
        </p:spPr>
      </p:pic>
      <p:sp>
        <p:nvSpPr>
          <p:cNvPr id="3" name="TextBox 2"/>
          <p:cNvSpPr txBox="1"/>
          <p:nvPr/>
        </p:nvSpPr>
        <p:spPr>
          <a:xfrm>
            <a:off x="6927533" y="6156959"/>
            <a:ext cx="1011815" cy="523220"/>
          </a:xfrm>
          <a:prstGeom prst="rect">
            <a:avLst/>
          </a:prstGeom>
          <a:noFill/>
        </p:spPr>
        <p:txBody>
          <a:bodyPr wrap="none" rtlCol="0">
            <a:spAutoFit/>
          </a:bodyPr>
          <a:lstStyle/>
          <a:p>
            <a:r>
              <a:rPr lang="en-US" sz="2800" b="1" dirty="0">
                <a:solidFill>
                  <a:schemeClr val="bg1"/>
                </a:solidFill>
              </a:rPr>
              <a:t>+UVB</a:t>
            </a:r>
          </a:p>
        </p:txBody>
      </p:sp>
      <p:sp>
        <p:nvSpPr>
          <p:cNvPr id="11" name="TextBox 10"/>
          <p:cNvSpPr txBox="1"/>
          <p:nvPr/>
        </p:nvSpPr>
        <p:spPr>
          <a:xfrm>
            <a:off x="2505466" y="6163056"/>
            <a:ext cx="942887" cy="523220"/>
          </a:xfrm>
          <a:prstGeom prst="rect">
            <a:avLst/>
          </a:prstGeom>
          <a:noFill/>
        </p:spPr>
        <p:txBody>
          <a:bodyPr wrap="none" rtlCol="0">
            <a:spAutoFit/>
          </a:bodyPr>
          <a:lstStyle/>
          <a:p>
            <a:r>
              <a:rPr lang="en-US" sz="2800" b="1" dirty="0">
                <a:solidFill>
                  <a:schemeClr val="bg1"/>
                </a:solidFill>
              </a:rPr>
              <a:t>-UVB</a:t>
            </a:r>
          </a:p>
        </p:txBody>
      </p:sp>
      <p:sp>
        <p:nvSpPr>
          <p:cNvPr id="8" name="Title 1"/>
          <p:cNvSpPr>
            <a:spLocks noGrp="1"/>
          </p:cNvSpPr>
          <p:nvPr>
            <p:ph type="title"/>
          </p:nvPr>
        </p:nvSpPr>
        <p:spPr/>
        <p:txBody>
          <a:bodyPr/>
          <a:lstStyle/>
          <a:p>
            <a:r>
              <a:rPr lang="en-US" b="1" dirty="0"/>
              <a:t>Tomato plant grown in back-of-the-classroom without and with supplemental UVB light</a:t>
            </a:r>
          </a:p>
        </p:txBody>
      </p:sp>
    </p:spTree>
    <p:extLst>
      <p:ext uri="{BB962C8B-B14F-4D97-AF65-F5344CB8AC3E}">
        <p14:creationId xmlns:p14="http://schemas.microsoft.com/office/powerpoint/2010/main" val="4081305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008" y="133795"/>
            <a:ext cx="7797862" cy="520111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30" y="3242912"/>
            <a:ext cx="5261481" cy="3509366"/>
          </a:xfrm>
          <a:prstGeom prst="rect">
            <a:avLst/>
          </a:prstGeom>
        </p:spPr>
      </p:pic>
    </p:spTree>
    <p:extLst>
      <p:ext uri="{BB962C8B-B14F-4D97-AF65-F5344CB8AC3E}">
        <p14:creationId xmlns:p14="http://schemas.microsoft.com/office/powerpoint/2010/main" val="32305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365125"/>
            <a:ext cx="10515600" cy="1325563"/>
          </a:xfrm>
        </p:spPr>
        <p:txBody>
          <a:bodyPr/>
          <a:lstStyle/>
          <a:p>
            <a:r>
              <a:rPr lang="en-US" b="1" dirty="0"/>
              <a:t>Tomato ‘</a:t>
            </a:r>
            <a:r>
              <a:rPr lang="en-US" b="1" dirty="0" err="1"/>
              <a:t>Maxifort</a:t>
            </a:r>
            <a:r>
              <a:rPr lang="en-US" b="1" dirty="0"/>
              <a:t>’</a:t>
            </a:r>
          </a:p>
        </p:txBody>
      </p:sp>
      <p:sp>
        <p:nvSpPr>
          <p:cNvPr id="3" name="Content Placeholder 2"/>
          <p:cNvSpPr>
            <a:spLocks noGrp="1"/>
          </p:cNvSpPr>
          <p:nvPr>
            <p:ph idx="1"/>
          </p:nvPr>
        </p:nvSpPr>
        <p:spPr>
          <a:xfrm>
            <a:off x="478971" y="1487488"/>
            <a:ext cx="3926115" cy="4633231"/>
          </a:xfrm>
        </p:spPr>
        <p:txBody>
          <a:bodyPr>
            <a:noAutofit/>
          </a:bodyPr>
          <a:lstStyle/>
          <a:p>
            <a:pPr marL="0" indent="0">
              <a:buNone/>
            </a:pPr>
            <a:r>
              <a:rPr lang="en-US" sz="2400" dirty="0"/>
              <a:t>Scanning electron micrograph of the </a:t>
            </a:r>
            <a:r>
              <a:rPr lang="en-US" sz="2400" dirty="0" err="1"/>
              <a:t>abaxial</a:t>
            </a:r>
            <a:r>
              <a:rPr lang="en-US" sz="2400" dirty="0"/>
              <a:t> surface of a tomato leaf showing area affected by intumescence development. A: Unaffected cell; B: Intumescence cells exhibiting extreme swelling; C: </a:t>
            </a:r>
            <a:r>
              <a:rPr lang="en-US" sz="2400" dirty="0" err="1"/>
              <a:t>Stomate</a:t>
            </a:r>
            <a:r>
              <a:rPr lang="en-US" sz="2400" dirty="0"/>
              <a:t>; D: </a:t>
            </a:r>
            <a:r>
              <a:rPr lang="en-US" sz="2400" dirty="0" err="1"/>
              <a:t>Trichome</a:t>
            </a:r>
            <a:r>
              <a:rPr lang="en-US" sz="2400" dirty="0"/>
              <a:t>; E: Detector type backscatter electron; F: Date taken; G: Magnification 70X; H: Scale: 500 µm from the first square to the last square on the scale bar</a:t>
            </a:r>
          </a:p>
        </p:txBody>
      </p:sp>
      <p:pic>
        <p:nvPicPr>
          <p:cNvPr id="5" name="Picture 4" descr="Tomato SEM 1 Fig3"/>
          <p:cNvPicPr/>
          <p:nvPr/>
        </p:nvPicPr>
        <p:blipFill>
          <a:blip r:embed="rId2" cstate="print"/>
          <a:srcRect/>
          <a:stretch>
            <a:fillRect/>
          </a:stretch>
        </p:blipFill>
        <p:spPr bwMode="auto">
          <a:xfrm>
            <a:off x="4804229" y="728435"/>
            <a:ext cx="6869520" cy="5730421"/>
          </a:xfrm>
          <a:prstGeom prst="rect">
            <a:avLst/>
          </a:prstGeom>
          <a:noFill/>
          <a:ln w="9525">
            <a:noFill/>
            <a:miter lim="800000"/>
            <a:headEnd/>
            <a:tailEnd/>
          </a:ln>
        </p:spPr>
      </p:pic>
    </p:spTree>
    <p:extLst>
      <p:ext uri="{BB962C8B-B14F-4D97-AF65-F5344CB8AC3E}">
        <p14:creationId xmlns:p14="http://schemas.microsoft.com/office/powerpoint/2010/main" val="1696156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5000" y="1690688"/>
            <a:ext cx="4227286" cy="4691289"/>
          </a:xfrm>
        </p:spPr>
        <p:txBody>
          <a:bodyPr>
            <a:normAutofit fontScale="92500" lnSpcReduction="10000"/>
          </a:bodyPr>
          <a:lstStyle/>
          <a:p>
            <a:pPr marL="0" indent="0">
              <a:buNone/>
            </a:pPr>
            <a:r>
              <a:rPr lang="en-US" sz="2600" dirty="0"/>
              <a:t>Scanning electron micrograph of the </a:t>
            </a:r>
            <a:r>
              <a:rPr lang="en-US" sz="2600" dirty="0" err="1"/>
              <a:t>abaxial</a:t>
            </a:r>
            <a:r>
              <a:rPr lang="en-US" sz="2600" dirty="0"/>
              <a:t> surface of a tomato leaf showing necrotic area affected by intumescence development. A: This area depicts the empty cell walls left after intumescence cells burst; B: Intumescence cell prior to bursting; C: Unaffected cell; D: </a:t>
            </a:r>
            <a:r>
              <a:rPr lang="en-US" sz="2600" dirty="0" err="1"/>
              <a:t>Stomate</a:t>
            </a:r>
            <a:r>
              <a:rPr lang="en-US" sz="2600" dirty="0"/>
              <a:t>; E: Type of scan: backscatter electron; F: Date taken; G: Magnification 90X; H: Scale: 500 µm from the first square to the last square on the scale bar</a:t>
            </a:r>
            <a:endParaRPr lang="en-US" sz="2600" b="1" dirty="0"/>
          </a:p>
          <a:p>
            <a:endParaRPr lang="en-US" dirty="0"/>
          </a:p>
        </p:txBody>
      </p:sp>
      <p:pic>
        <p:nvPicPr>
          <p:cNvPr id="4" name="Picture 3" descr="Tomato SEM 2 Fig4"/>
          <p:cNvPicPr/>
          <p:nvPr/>
        </p:nvPicPr>
        <p:blipFill>
          <a:blip r:embed="rId2" cstate="print"/>
          <a:srcRect/>
          <a:stretch>
            <a:fillRect/>
          </a:stretch>
        </p:blipFill>
        <p:spPr bwMode="auto">
          <a:xfrm>
            <a:off x="5065486" y="1184638"/>
            <a:ext cx="6691085" cy="5197340"/>
          </a:xfrm>
          <a:prstGeom prst="rect">
            <a:avLst/>
          </a:prstGeom>
          <a:noFill/>
          <a:ln w="9525">
            <a:noFill/>
            <a:miter lim="800000"/>
            <a:headEnd/>
            <a:tailEnd/>
          </a:ln>
        </p:spPr>
      </p:pic>
      <p:sp>
        <p:nvSpPr>
          <p:cNvPr id="5" name="Title 1"/>
          <p:cNvSpPr>
            <a:spLocks noGrp="1"/>
          </p:cNvSpPr>
          <p:nvPr>
            <p:ph type="title"/>
          </p:nvPr>
        </p:nvSpPr>
        <p:spPr/>
        <p:txBody>
          <a:bodyPr/>
          <a:lstStyle/>
          <a:p>
            <a:r>
              <a:rPr lang="en-US" b="1" dirty="0"/>
              <a:t>Tomato ‘</a:t>
            </a:r>
            <a:r>
              <a:rPr lang="en-US" b="1" dirty="0" err="1"/>
              <a:t>Maxifort</a:t>
            </a:r>
            <a:r>
              <a:rPr lang="en-US" b="1" dirty="0"/>
              <a:t>’</a:t>
            </a:r>
          </a:p>
        </p:txBody>
      </p:sp>
    </p:spTree>
    <p:extLst>
      <p:ext uri="{BB962C8B-B14F-4D97-AF65-F5344CB8AC3E}">
        <p14:creationId xmlns:p14="http://schemas.microsoft.com/office/powerpoint/2010/main" val="22553619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7A43F7CC8B31B44A7AEB11BD673E3F9" ma:contentTypeVersion="14" ma:contentTypeDescription="Create a new document." ma:contentTypeScope="" ma:versionID="81f7934d41b3e570f1a5657d53a8d2da">
  <xsd:schema xmlns:xsd="http://www.w3.org/2001/XMLSchema" xmlns:xs="http://www.w3.org/2001/XMLSchema" xmlns:p="http://schemas.microsoft.com/office/2006/metadata/properties" xmlns:ns3="c457d0ab-eaaf-4266-89d8-30f2a8fc678d" xmlns:ns4="3ea86282-5c6d-4744-b2c3-98fb007fc7cc" targetNamespace="http://schemas.microsoft.com/office/2006/metadata/properties" ma:root="true" ma:fieldsID="04589d7ea3a9e282d83955dc8ce2ed95" ns3:_="" ns4:_="">
    <xsd:import namespace="c457d0ab-eaaf-4266-89d8-30f2a8fc678d"/>
    <xsd:import namespace="3ea86282-5c6d-4744-b2c3-98fb007fc7c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GenerationTime" minOccurs="0"/>
                <xsd:element ref="ns4:MediaServiceEventHashCode" minOccurs="0"/>
                <xsd:element ref="ns4:MediaServiceAutoKeyPoints" minOccurs="0"/>
                <xsd:element ref="ns4:MediaServiceKeyPoints" minOccurs="0"/>
                <xsd:element ref="ns4:MediaLengthInSeconds" minOccurs="0"/>
                <xsd:element ref="ns4: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57d0ab-eaaf-4266-89d8-30f2a8fc678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a86282-5c6d-4744-b2c3-98fb007fc7c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2B882C-3AC8-4B45-B0A4-2E7E992948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57d0ab-eaaf-4266-89d8-30f2a8fc678d"/>
    <ds:schemaRef ds:uri="3ea86282-5c6d-4744-b2c3-98fb007fc7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F1E2707-7F60-4DFB-8517-E37B4203CCBF}">
  <ds:schemaRefs>
    <ds:schemaRef ds:uri="http://purl.org/dc/terms/"/>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3ea86282-5c6d-4744-b2c3-98fb007fc7cc"/>
    <ds:schemaRef ds:uri="c457d0ab-eaaf-4266-89d8-30f2a8fc678d"/>
  </ds:schemaRefs>
</ds:datastoreItem>
</file>

<file path=customXml/itemProps3.xml><?xml version="1.0" encoding="utf-8"?>
<ds:datastoreItem xmlns:ds="http://schemas.openxmlformats.org/officeDocument/2006/customXml" ds:itemID="{59C07087-B40C-423D-A8AA-2A9BADDCEE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335</TotalTime>
  <Words>1267</Words>
  <Application>Microsoft Office PowerPoint</Application>
  <PresentationFormat>Widescreen</PresentationFormat>
  <Paragraphs>48</Paragraphs>
  <Slides>14</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PowerPoint Presentation</vt:lpstr>
      <vt:lpstr>Watch on YouTube: https://www.youtube.com/watch?v=aYeiZCG_D0I </vt:lpstr>
      <vt:lpstr>Watch on YouTube: https://www.youtube.com/watch?v=X6bS8FFC46w </vt:lpstr>
      <vt:lpstr>Progression of intumescence in tomato:</vt:lpstr>
      <vt:lpstr>Tomato plant grown in back-of-the-classroom without and with supplemental UVB light</vt:lpstr>
      <vt:lpstr>Tomato plant grown in back-of-the-classroom without and with supplemental UVB light</vt:lpstr>
      <vt:lpstr>PowerPoint Presentation</vt:lpstr>
      <vt:lpstr>Tomato ‘Maxifort’</vt:lpstr>
      <vt:lpstr>Tomato ‘Maxifort’</vt:lpstr>
      <vt:lpstr>PowerPoint Presentation</vt:lpstr>
      <vt:lpstr>Other plant species develop intumescence: Ornamental sweet potato, Ipomoea batata</vt:lpstr>
      <vt:lpstr>Other plant species develop intumescence: Batface cuphea, Cuphea llavea </vt:lpstr>
      <vt:lpstr>Close-up of cuphea intumescence</vt:lpstr>
      <vt:lpstr>Project funded by: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Williams</dc:creator>
  <cp:lastModifiedBy>Kimberly Williams</cp:lastModifiedBy>
  <cp:revision>28</cp:revision>
  <dcterms:created xsi:type="dcterms:W3CDTF">2021-07-07T03:44:59Z</dcterms:created>
  <dcterms:modified xsi:type="dcterms:W3CDTF">2022-01-11T16:50:51Z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0x01010077A43F7CC8B31B44A7AEB11BD673E3F9</vt:lpwstr>
  </property>
</Properties>
</file>