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423" r:id="rId2"/>
    <p:sldId id="385" r:id="rId3"/>
    <p:sldId id="413" r:id="rId4"/>
    <p:sldId id="420" r:id="rId5"/>
    <p:sldId id="428" r:id="rId6"/>
    <p:sldId id="417" r:id="rId7"/>
    <p:sldId id="427" r:id="rId8"/>
    <p:sldId id="418" r:id="rId9"/>
    <p:sldId id="421" r:id="rId10"/>
    <p:sldId id="426" r:id="rId11"/>
    <p:sldId id="425" r:id="rId12"/>
    <p:sldId id="422" r:id="rId13"/>
    <p:sldId id="415" r:id="rId14"/>
    <p:sldId id="424" r:id="rId15"/>
    <p:sldId id="416" r:id="rId16"/>
    <p:sldId id="414"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823" autoAdjust="0"/>
  </p:normalViewPr>
  <p:slideViewPr>
    <p:cSldViewPr snapToGrid="0" snapToObjects="1">
      <p:cViewPr varScale="1">
        <p:scale>
          <a:sx n="130" d="100"/>
          <a:sy n="130" d="100"/>
        </p:scale>
        <p:origin x="-112" y="-456"/>
      </p:cViewPr>
      <p:guideLst>
        <p:guide orient="horz" pos="2160"/>
        <p:guide pos="2880"/>
      </p:guideLst>
    </p:cSldViewPr>
  </p:slideViewPr>
  <p:notesTextViewPr>
    <p:cViewPr>
      <p:scale>
        <a:sx n="100" d="100"/>
        <a:sy n="100" d="100"/>
      </p:scale>
      <p:origin x="0" y="0"/>
    </p:cViewPr>
  </p:notesTextViewPr>
  <p:sorterViewPr>
    <p:cViewPr>
      <p:scale>
        <a:sx n="85" d="100"/>
        <a:sy n="85" d="100"/>
      </p:scale>
      <p:origin x="0" y="25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4676F2-37A1-BB4A-B976-5492EF20EFA8}" type="datetimeFigureOut">
              <a:rPr lang="en-US" smtClean="0"/>
              <a:t>11/4/21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5BE073-6B86-B249-B2B8-E74EF5CB3C8C}" type="slidenum">
              <a:rPr lang="en-US" smtClean="0"/>
              <a:t>‹#›</a:t>
            </a:fld>
            <a:endParaRPr lang="en-US"/>
          </a:p>
        </p:txBody>
      </p:sp>
    </p:spTree>
    <p:extLst>
      <p:ext uri="{BB962C8B-B14F-4D97-AF65-F5344CB8AC3E}">
        <p14:creationId xmlns:p14="http://schemas.microsoft.com/office/powerpoint/2010/main" val="2816266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youtube.com/watch?v=xBIwj6SMuLc"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youtube.com/watch?v=t415Y8YkSd4"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YMjLCPing6Y" TargetMode="External"/><Relationship Id="rId4" Type="http://schemas.openxmlformats.org/officeDocument/2006/relationships/hyperlink" Target="https://www.youtube.com/watch?v=c-JduOfLEpc" TargetMode="External"/><Relationship Id="rId5" Type="http://schemas.openxmlformats.org/officeDocument/2006/relationships/hyperlink" Target="https://www.youtube.com/watch?v=Lh7NO7h7hAM" TargetMode="External"/><Relationship Id="rId6" Type="http://schemas.openxmlformats.org/officeDocument/2006/relationships/hyperlink" Target="https://www.youtube.com/watch?v=XlXSGqvP-A8"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MYJ1C7_N9Ow" TargetMode="External"/><Relationship Id="rId4" Type="http://schemas.openxmlformats.org/officeDocument/2006/relationships/hyperlink" Target="https://www.youtube.com/watch?v=VGE69FbxD_g"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www.youtube.com/watch?v=UT1i6fIVSl0"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youtube.com/watch?v=N-zZm01iBQU&amp;t=104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lake45LOd98" TargetMode="External"/><Relationship Id="rId4" Type="http://schemas.openxmlformats.org/officeDocument/2006/relationships/hyperlink" Target="https://www.youtube.com/watch?v=-PtqZA2enkQ" TargetMode="External"/><Relationship Id="rId5" Type="http://schemas.openxmlformats.org/officeDocument/2006/relationships/hyperlink" Target="https://www.youtube.com/watch?v=ssWetc3PHkY" TargetMode="External"/><Relationship Id="rId6" Type="http://schemas.openxmlformats.org/officeDocument/2006/relationships/hyperlink" Target="https://www.youtube.com/watch?v=m0IcEjgUDVQ" TargetMode="External"/><Relationship Id="rId7" Type="http://schemas.openxmlformats.org/officeDocument/2006/relationships/hyperlink" Target="https://www.youtube.com/watch?v=M3SGScaShhw"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youtube.com/watch?v=a8uGVHft8v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class overview for robotics in horticulture. We will define what robotics are and better understand their use and significance in the horticulture industry.  Several examples will be shared and shown.  Students will also learn about different horticulture and plant science career opportunities that would include facets of robotic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applications and use.  </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2</a:t>
            </a:fld>
            <a:endParaRPr lang="en-US"/>
          </a:p>
        </p:txBody>
      </p:sp>
    </p:spTree>
    <p:extLst>
      <p:ext uri="{BB962C8B-B14F-4D97-AF65-F5344CB8AC3E}">
        <p14:creationId xmlns:p14="http://schemas.microsoft.com/office/powerpoint/2010/main" val="1637392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Robotics have been used in the nursery</a:t>
            </a:r>
            <a:r>
              <a:rPr lang="en-US" baseline="0" dirty="0" smtClean="0"/>
              <a:t> areas of the horticulture industry.  Robots like the one shown here in the slide, operate to move and properly space plants.  This can save time and labor costs, as plants like those shown here, can come from a transplanting line (potentially automated) and placed on the ground, without immediate spacing.  Then the robot can be programmed, based on container and spacing specifications to carry out the remaining task to continue to produce the plants.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Metrolina</a:t>
            </a:r>
            <a:r>
              <a:rPr lang="en-US" sz="1200" kern="1200" dirty="0" smtClean="0">
                <a:solidFill>
                  <a:schemeClr val="tx1"/>
                </a:solidFill>
                <a:effectLst/>
                <a:latin typeface="+mn-lt"/>
                <a:ea typeface="+mn-ea"/>
                <a:cs typeface="+mn-cs"/>
              </a:rPr>
              <a:t> Greenhouses is one of the largest greenhouse growers in the United States.  This brief video shows how they utilize robots in the production of different floriculture crops.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 to</a:t>
            </a:r>
            <a:r>
              <a:rPr lang="en-US" baseline="0" dirty="0" smtClean="0"/>
              <a:t> Watch: </a:t>
            </a:r>
            <a:r>
              <a:rPr lang="en-US" sz="1200" b="1" kern="1200" dirty="0" smtClean="0">
                <a:solidFill>
                  <a:schemeClr val="tx1"/>
                </a:solidFill>
                <a:effectLst/>
                <a:latin typeface="+mn-lt"/>
                <a:ea typeface="+mn-ea"/>
                <a:cs typeface="+mn-cs"/>
              </a:rPr>
              <a:t>Robots Working at </a:t>
            </a:r>
            <a:r>
              <a:rPr lang="en-US" sz="1200" b="1" kern="1200" dirty="0" err="1" smtClean="0">
                <a:solidFill>
                  <a:schemeClr val="tx1"/>
                </a:solidFill>
                <a:effectLst/>
                <a:latin typeface="+mn-lt"/>
                <a:ea typeface="+mn-ea"/>
                <a:cs typeface="+mn-cs"/>
              </a:rPr>
              <a:t>Metrolina</a:t>
            </a:r>
            <a:r>
              <a:rPr lang="en-US" sz="1200" b="1" kern="1200" dirty="0" smtClean="0">
                <a:solidFill>
                  <a:schemeClr val="tx1"/>
                </a:solidFill>
                <a:effectLst/>
                <a:latin typeface="+mn-lt"/>
                <a:ea typeface="+mn-ea"/>
                <a:cs typeface="+mn-cs"/>
              </a:rPr>
              <a:t> Greenhouses (0:35)</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https://www.youtube.com/watch?v=xBIwj6SMuLc</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755BE073-6B86-B249-B2B8-E74EF5CB3C8C}" type="slidenum">
              <a:rPr lang="en-US" smtClean="0"/>
              <a:t>11</a:t>
            </a:fld>
            <a:endParaRPr lang="en-US"/>
          </a:p>
        </p:txBody>
      </p:sp>
    </p:spTree>
    <p:extLst>
      <p:ext uri="{BB962C8B-B14F-4D97-AF65-F5344CB8AC3E}">
        <p14:creationId xmlns:p14="http://schemas.microsoft.com/office/powerpoint/2010/main" val="3326271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the robotic</a:t>
            </a:r>
            <a:r>
              <a:rPr lang="en-US" baseline="0" dirty="0" smtClean="0"/>
              <a:t> household vacuum cleaners that are autonomous and clean the floors, there are autonomous robotic lawn mowers.  These robots can be programmed to mow based on specified conditions, without any need for human supervision.  </a:t>
            </a:r>
            <a:endParaRPr lang="en-US" dirty="0" smtClean="0"/>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clip, the student will learn about robot lawn mowers and the general practices and operation of the equipment.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 to Watch:  </a:t>
            </a:r>
            <a:r>
              <a:rPr lang="en-US" sz="1200" b="1" kern="1200" dirty="0" smtClean="0">
                <a:solidFill>
                  <a:schemeClr val="tx1"/>
                </a:solidFill>
                <a:effectLst/>
                <a:latin typeface="+mn-lt"/>
                <a:ea typeface="+mn-ea"/>
                <a:cs typeface="+mn-cs"/>
              </a:rPr>
              <a:t>Robotic Lawn Mower Video (1:49)</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https://www.youtube.com/watch?v=t415Y8YkSd4</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12</a:t>
            </a:fld>
            <a:endParaRPr lang="en-US"/>
          </a:p>
        </p:txBody>
      </p:sp>
    </p:spTree>
    <p:extLst>
      <p:ext uri="{BB962C8B-B14F-4D97-AF65-F5344CB8AC3E}">
        <p14:creationId xmlns:p14="http://schemas.microsoft.com/office/powerpoint/2010/main" val="3588232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smtClean="0"/>
              <a:t>next </a:t>
            </a:r>
            <a:r>
              <a:rPr lang="en-US" smtClean="0"/>
              <a:t>slide (#14)</a:t>
            </a:r>
            <a:r>
              <a:rPr lang="en-US" baseline="0" smtClean="0"/>
              <a:t> </a:t>
            </a:r>
            <a:r>
              <a:rPr lang="en-US" baseline="0" dirty="0" smtClean="0"/>
              <a:t>provides examples of Pros and Cons of robotic use and implementation into horticulture and plant science fields.  But before going to that slide, there is an opportunity for a class activity.</a:t>
            </a:r>
          </a:p>
          <a:p>
            <a:endParaRPr lang="en-US" baseline="0" dirty="0" smtClean="0"/>
          </a:p>
          <a:p>
            <a:r>
              <a:rPr lang="en-US" b="1" baseline="0" dirty="0" smtClean="0"/>
              <a:t>Class Activity</a:t>
            </a:r>
            <a:r>
              <a:rPr lang="en-US" baseline="0" dirty="0" smtClean="0"/>
              <a:t>:  In a group or pair share, take X amount of time to brainstorm different Advantages and Disadvantages to robotic use in a horticulture industry setting. </a:t>
            </a:r>
          </a:p>
          <a:p>
            <a:r>
              <a:rPr lang="en-US" baseline="0" dirty="0" smtClean="0"/>
              <a:t/>
            </a:r>
            <a:br>
              <a:rPr lang="en-US" baseline="0" dirty="0" smtClean="0"/>
            </a:br>
            <a:r>
              <a:rPr lang="en-US" baseline="0" dirty="0" smtClean="0"/>
              <a:t>When they come back to the larger class, can have them list on the board.</a:t>
            </a:r>
            <a:endParaRPr lang="en-US" dirty="0" smtClean="0"/>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13</a:t>
            </a:fld>
            <a:endParaRPr lang="en-US"/>
          </a:p>
        </p:txBody>
      </p:sp>
    </p:spTree>
    <p:extLst>
      <p:ext uri="{BB962C8B-B14F-4D97-AF65-F5344CB8AC3E}">
        <p14:creationId xmlns:p14="http://schemas.microsoft.com/office/powerpoint/2010/main" val="1149634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several considerations, pro and con, to having or integrating robotics into a horticulture system.</a:t>
            </a:r>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14</a:t>
            </a:fld>
            <a:endParaRPr lang="en-US"/>
          </a:p>
        </p:txBody>
      </p:sp>
    </p:spTree>
    <p:extLst>
      <p:ext uri="{BB962C8B-B14F-4D97-AF65-F5344CB8AC3E}">
        <p14:creationId xmlns:p14="http://schemas.microsoft.com/office/powerpoint/2010/main" val="1149634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are exciting advances in robotics in horticulture and agriculture, and many indicate that training and understanding of robotics will be highly valued.  </a:t>
            </a:r>
            <a:r>
              <a:rPr lang="en-US" baseline="0" dirty="0" smtClean="0"/>
              <a:t>There are many careers that will provide someone with the opportunity to operate and interact with robots and robotics. Responsibilities included with these careers could range from someone deploying robots to carry out tasks, to programming and troubleshooting robots and robotic systems.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example:  A landscape crew leader would have the opportunity to deploy, maintain, and monitor autonomous robotic lawn mowers.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 additional example of a career that could provide robotic expertise would be a plant production specialist.  This specialist could be involved with robots from the very beginning of a production cycle, including, but not limited to plant cutting and propagation to planting, to plant/fruit harvest, to product packaging.  There are lots of opportunities to utilize robots in the industry.</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15</a:t>
            </a:fld>
            <a:endParaRPr lang="en-US"/>
          </a:p>
        </p:txBody>
      </p:sp>
    </p:spTree>
    <p:extLst>
      <p:ext uri="{BB962C8B-B14F-4D97-AF65-F5344CB8AC3E}">
        <p14:creationId xmlns:p14="http://schemas.microsoft.com/office/powerpoint/2010/main" val="289151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are the class objectives associated with robotics in the horticulture industry.  By</a:t>
            </a:r>
            <a:r>
              <a:rPr lang="en-US" sz="1200" kern="1200" baseline="0" dirty="0" smtClean="0">
                <a:solidFill>
                  <a:schemeClr val="tx1"/>
                </a:solidFill>
                <a:effectLst/>
                <a:latin typeface="+mn-lt"/>
                <a:ea typeface="+mn-ea"/>
                <a:cs typeface="+mn-cs"/>
              </a:rPr>
              <a:t> the end of this presentation, students will be able </a:t>
            </a:r>
            <a:r>
              <a:rPr lang="en-US" sz="1200" kern="1200" baseline="0" dirty="0" smtClean="0">
                <a:solidFill>
                  <a:schemeClr val="tx1"/>
                </a:solidFill>
                <a:effectLst/>
                <a:latin typeface="+mn-lt"/>
                <a:ea typeface="+mn-ea"/>
                <a:cs typeface="+mn-cs"/>
              </a:rPr>
              <a:t>to:</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3</a:t>
            </a:fld>
            <a:endParaRPr lang="en-US"/>
          </a:p>
        </p:txBody>
      </p:sp>
    </p:spTree>
    <p:extLst>
      <p:ext uri="{BB962C8B-B14F-4D97-AF65-F5344CB8AC3E}">
        <p14:creationId xmlns:p14="http://schemas.microsoft.com/office/powerpoint/2010/main" val="2963552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exactly is ‘robotics’?  </a:t>
            </a:r>
          </a:p>
          <a:p>
            <a:endParaRPr lang="en-US" baseline="0" dirty="0" smtClean="0"/>
          </a:p>
          <a:p>
            <a:r>
              <a:rPr lang="en-US" baseline="0" dirty="0" smtClean="0"/>
              <a:t>Robotics is the act of integrating computers and computer science, different technologies, coupled with engineering, to build or produce a machine or robot that can function seemingly, on it’s own.  These robots require humans to help build, program, and monitor for task completion.  (Definition derived from </a:t>
            </a:r>
            <a:r>
              <a:rPr lang="en-US" baseline="0" dirty="0" err="1" smtClean="0"/>
              <a:t>Builtin.com</a:t>
            </a:r>
            <a:r>
              <a:rPr lang="en-US" baseline="0" dirty="0" smtClean="0"/>
              <a:t>)</a:t>
            </a:r>
            <a:endParaRPr lang="is-I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
            </a:r>
            <a:br>
              <a:rPr lang="is-IS" baseline="0" dirty="0" smtClean="0"/>
            </a:br>
            <a:r>
              <a:rPr lang="en-US" sz="1200" kern="1200" dirty="0" smtClean="0">
                <a:solidFill>
                  <a:schemeClr val="tx1"/>
                </a:solidFill>
                <a:effectLst/>
                <a:latin typeface="+mn-lt"/>
                <a:ea typeface="+mn-ea"/>
                <a:cs typeface="+mn-cs"/>
              </a:rPr>
              <a:t>The following videos share insight into what the future of produce harvesting can look like in the horticulture and plant science industry.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a:t>
            </a:r>
            <a:r>
              <a:rPr lang="en-US" sz="1200" kern="1200" baseline="0" dirty="0" smtClean="0">
                <a:solidFill>
                  <a:schemeClr val="tx1"/>
                </a:solidFill>
                <a:effectLst/>
                <a:latin typeface="+mn-lt"/>
                <a:ea typeface="+mn-ea"/>
                <a:cs typeface="+mn-cs"/>
              </a:rPr>
              <a:t> to Watch:  </a:t>
            </a:r>
            <a:r>
              <a:rPr lang="en-US" sz="1200" b="1" kern="1200" dirty="0" smtClean="0">
                <a:solidFill>
                  <a:schemeClr val="tx1"/>
                </a:solidFill>
                <a:effectLst/>
                <a:latin typeface="+mn-lt"/>
                <a:ea typeface="+mn-ea"/>
                <a:cs typeface="+mn-cs"/>
              </a:rPr>
              <a:t>ISO: Introducing a New Generation of Machinery using Artificial Intelligence (AI) (1:01)</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https://www.youtube.com/watch?v=YMjLCPing6Y</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Video </a:t>
            </a:r>
            <a:r>
              <a:rPr lang="is-IS" baseline="0" dirty="0" smtClean="0"/>
              <a:t>to Watch:  </a:t>
            </a:r>
            <a:r>
              <a:rPr lang="en-US" sz="1200" b="1" kern="1200" dirty="0" smtClean="0">
                <a:solidFill>
                  <a:schemeClr val="tx1"/>
                </a:solidFill>
                <a:effectLst/>
                <a:latin typeface="+mn-lt"/>
                <a:ea typeface="+mn-ea"/>
                <a:cs typeface="+mn-cs"/>
              </a:rPr>
              <a:t>Root AI –Reveal (1:03)</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https://www.youtube.com/watch?v=c-JduOfLEpc</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 to Watch:  </a:t>
            </a:r>
            <a:r>
              <a:rPr lang="en-US" sz="1200" b="1" kern="1200" dirty="0" smtClean="0">
                <a:solidFill>
                  <a:schemeClr val="tx1"/>
                </a:solidFill>
                <a:effectLst/>
                <a:latin typeface="+mn-lt"/>
                <a:ea typeface="+mn-ea"/>
                <a:cs typeface="+mn-cs"/>
              </a:rPr>
              <a:t>Root AI—Going Cross-Crop (1:11)</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5"/>
              </a:rPr>
              <a:t>https://www.youtube.com/watch?v=Lh7NO7h7hAM</a:t>
            </a:r>
            <a:endParaRPr lang="en-US" sz="1200" u="sng"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a:t>
            </a:r>
            <a:r>
              <a:rPr lang="en-US" baseline="0" dirty="0" smtClean="0"/>
              <a:t> to Watch:  </a:t>
            </a:r>
            <a:r>
              <a:rPr lang="en-US" sz="1200" b="1" kern="1200" dirty="0" smtClean="0">
                <a:solidFill>
                  <a:schemeClr val="tx1"/>
                </a:solidFill>
                <a:effectLst/>
                <a:latin typeface="+mn-lt"/>
                <a:ea typeface="+mn-ea"/>
                <a:cs typeface="+mn-cs"/>
              </a:rPr>
              <a:t>Root AI—Introducing Virgo (2:27)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6"/>
              </a:rPr>
              <a:t>https://www.youtube.com/watch?v=XlXSGqvP-A8</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755BE073-6B86-B249-B2B8-E74EF5CB3C8C}" type="slidenum">
              <a:rPr lang="en-US" smtClean="0"/>
              <a:t>4</a:t>
            </a:fld>
            <a:endParaRPr lang="en-US"/>
          </a:p>
        </p:txBody>
      </p:sp>
    </p:spTree>
    <p:extLst>
      <p:ext uri="{BB962C8B-B14F-4D97-AF65-F5344CB8AC3E}">
        <p14:creationId xmlns:p14="http://schemas.microsoft.com/office/powerpoint/2010/main" val="3559059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generally five</a:t>
            </a:r>
            <a:r>
              <a:rPr lang="en-US" baseline="0" dirty="0" smtClean="0"/>
              <a:t> different types of robots. </a:t>
            </a:r>
          </a:p>
          <a:p>
            <a:pPr marL="228600" indent="-228600">
              <a:buAutoNum type="arabicPeriod"/>
            </a:pPr>
            <a:r>
              <a:rPr lang="en-US" baseline="0" dirty="0" smtClean="0"/>
              <a:t>Pre-Programmed:  Generally, programmed to conduct monotonous tasks in a controlled environment.  Example is a robotic arm on an assembly line.</a:t>
            </a:r>
          </a:p>
          <a:p>
            <a:pPr marL="228600" indent="-228600">
              <a:buAutoNum type="arabicPeriod"/>
            </a:pPr>
            <a:r>
              <a:rPr lang="en-US" baseline="0" dirty="0" smtClean="0"/>
              <a:t>Humanoid: Robots that mimic humans.  They act and operate like humans.</a:t>
            </a:r>
          </a:p>
          <a:p>
            <a:pPr marL="228600" indent="-228600">
              <a:buAutoNum type="arabicPeriod"/>
            </a:pPr>
            <a:r>
              <a:rPr lang="en-US" baseline="0" dirty="0" smtClean="0"/>
              <a:t>Autonomous:  These robots operate independently from humans.  They usually assist with jobs that need no human oversight.  Example:  Roomba vacuum cleaner.</a:t>
            </a:r>
          </a:p>
          <a:p>
            <a:pPr marL="228600" indent="-228600">
              <a:buAutoNum type="arabicPeriod"/>
            </a:pPr>
            <a:r>
              <a:rPr lang="en-US" baseline="0" dirty="0" err="1" smtClean="0"/>
              <a:t>Teleoperated</a:t>
            </a:r>
            <a:r>
              <a:rPr lang="en-US" baseline="0" dirty="0" smtClean="0"/>
              <a:t>:  These are robots that utilize a wireless network and humans operate at a safe distance.  Example:  bomb-detecting robots.</a:t>
            </a:r>
          </a:p>
          <a:p>
            <a:pPr marL="228600" indent="-228600">
              <a:buAutoNum type="arabicPeriod"/>
            </a:pPr>
            <a:r>
              <a:rPr lang="en-US" baseline="0" dirty="0" smtClean="0"/>
              <a:t>Augmenting:  Robots that enhance or replace human parts.  Example :prosthetic limbs.</a:t>
            </a:r>
          </a:p>
          <a:p>
            <a:pPr marL="0" indent="0">
              <a:buNone/>
            </a:pPr>
            <a:endParaRPr lang="en-US" baseline="0" dirty="0" smtClean="0"/>
          </a:p>
          <a:p>
            <a:pPr marL="0" indent="0">
              <a:buNone/>
            </a:pPr>
            <a:endParaRPr lang="en-US" baseline="0" dirty="0" smtClean="0"/>
          </a:p>
          <a:p>
            <a:pPr marL="0" indent="0">
              <a:buNone/>
            </a:pPr>
            <a:r>
              <a:rPr lang="en-US" baseline="0" dirty="0" smtClean="0"/>
              <a:t>Citation:  https://</a:t>
            </a:r>
            <a:r>
              <a:rPr lang="en-US" baseline="0" dirty="0" err="1" smtClean="0"/>
              <a:t>builtin.com</a:t>
            </a:r>
            <a:r>
              <a:rPr lang="en-US" baseline="0" dirty="0" smtClean="0"/>
              <a:t>/robotics</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755BE073-6B86-B249-B2B8-E74EF5CB3C8C}" type="slidenum">
              <a:rPr lang="en-US" smtClean="0"/>
              <a:t>5</a:t>
            </a:fld>
            <a:endParaRPr lang="en-US"/>
          </a:p>
        </p:txBody>
      </p:sp>
    </p:spTree>
    <p:extLst>
      <p:ext uri="{BB962C8B-B14F-4D97-AF65-F5344CB8AC3E}">
        <p14:creationId xmlns:p14="http://schemas.microsoft.com/office/powerpoint/2010/main" val="355905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Sticking Machine </a:t>
            </a:r>
            <a:r>
              <a:rPr lang="en-US" dirty="0" smtClean="0"/>
              <a:t>robot.  This robot assists</a:t>
            </a:r>
            <a:r>
              <a:rPr lang="en-US" baseline="0" dirty="0" smtClean="0"/>
              <a:t> plant growers with plant cuttings.  The cuttings are supplied to the machine by humans and then the robot analyzes and picks up individual cuttings to plant or ‘stick’ into the propagation tray.  This robot can </a:t>
            </a:r>
            <a:r>
              <a:rPr lang="en-US" baseline="0" dirty="0" smtClean="0"/>
              <a:t>stick or plant cuttings, on average of ~2000 per hour.  Compare that to a human, </a:t>
            </a:r>
            <a:r>
              <a:rPr lang="en-US" baseline="0" dirty="0" smtClean="0"/>
              <a:t>which </a:t>
            </a:r>
            <a:r>
              <a:rPr lang="en-US" baseline="0" dirty="0" smtClean="0"/>
              <a:t>could average about 800.</a:t>
            </a:r>
          </a:p>
          <a:p>
            <a:endParaRPr lang="en-US" baseline="0" dirty="0" smtClean="0"/>
          </a:p>
          <a:p>
            <a:endParaRPr lang="en-US" baseline="0" dirty="0" smtClean="0"/>
          </a:p>
          <a:p>
            <a:r>
              <a:rPr lang="en-US" sz="1200" kern="1200" dirty="0" err="1" smtClean="0">
                <a:solidFill>
                  <a:schemeClr val="tx1"/>
                </a:solidFill>
                <a:effectLst/>
                <a:latin typeface="+mn-lt"/>
                <a:ea typeface="+mn-ea"/>
                <a:cs typeface="+mn-cs"/>
              </a:rPr>
              <a:t>Metrolina</a:t>
            </a:r>
            <a:r>
              <a:rPr lang="en-US" sz="1200" kern="1200" dirty="0" smtClean="0">
                <a:solidFill>
                  <a:schemeClr val="tx1"/>
                </a:solidFill>
                <a:effectLst/>
                <a:latin typeface="+mn-lt"/>
                <a:ea typeface="+mn-ea"/>
                <a:cs typeface="+mn-cs"/>
              </a:rPr>
              <a:t> Greenhouses is a large greenhouse production company in the United States.  In their production, they utilize a cutting sticker robot, that can plant or stick about 2,000 cuttings per hour.</a:t>
            </a:r>
          </a:p>
          <a:p>
            <a:endParaRPr lang="en-US" sz="1200" kern="1200" dirty="0" smtClean="0">
              <a:solidFill>
                <a:schemeClr val="tx1"/>
              </a:solidFill>
              <a:effectLst/>
              <a:latin typeface="+mn-lt"/>
              <a:ea typeface="+mn-ea"/>
              <a:cs typeface="+mn-cs"/>
            </a:endParaRPr>
          </a:p>
          <a:p>
            <a:r>
              <a:rPr lang="en-US" baseline="0" dirty="0" smtClean="0"/>
              <a:t>Video </a:t>
            </a:r>
            <a:r>
              <a:rPr lang="en-US" baseline="0" dirty="0" smtClean="0"/>
              <a:t>to </a:t>
            </a:r>
            <a:r>
              <a:rPr lang="en-US" baseline="0" dirty="0" smtClean="0"/>
              <a:t>Watch: </a:t>
            </a:r>
            <a:r>
              <a:rPr lang="en-US" sz="1200" b="1" kern="1200" dirty="0" err="1" smtClean="0">
                <a:solidFill>
                  <a:schemeClr val="tx1"/>
                </a:solidFill>
                <a:effectLst/>
                <a:latin typeface="+mn-lt"/>
                <a:ea typeface="+mn-ea"/>
                <a:cs typeface="+mn-cs"/>
              </a:rPr>
              <a:t>Metrolina</a:t>
            </a:r>
            <a:r>
              <a:rPr lang="en-US" sz="1200" b="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Greenhouse Cutting Sticking Robot (1:03</a:t>
            </a:r>
            <a:r>
              <a:rPr lang="en-US" sz="1200" b="1"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https://www.youtube.com/watch?v=MYJ1C7_N9Ow</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video, you will observe cuttings being automatically planted using the planting machine.</a:t>
            </a:r>
            <a:r>
              <a:rPr lang="en-US" sz="1200" kern="1200" baseline="0" dirty="0" smtClean="0">
                <a:solidFill>
                  <a:schemeClr val="tx1"/>
                </a:solidFill>
                <a:effectLst/>
                <a:latin typeface="+mn-lt"/>
                <a:ea typeface="+mn-ea"/>
                <a:cs typeface="+mn-cs"/>
              </a:rPr>
              <a:t>  It is very similar to the above video but showing a different angle.  </a:t>
            </a: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ISO: Automated Cutting Planter;  ISO Cutting Planter 4000 (1:59)</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https://www.youtube.com/watch?v=VGE69FbxD_g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6</a:t>
            </a:fld>
            <a:endParaRPr lang="en-US"/>
          </a:p>
        </p:txBody>
      </p:sp>
    </p:spTree>
    <p:extLst>
      <p:ext uri="{BB962C8B-B14F-4D97-AF65-F5344CB8AC3E}">
        <p14:creationId xmlns:p14="http://schemas.microsoft.com/office/powerpoint/2010/main" val="1027597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Robots</a:t>
            </a:r>
            <a:r>
              <a:rPr lang="en-US" sz="1200" kern="1200" baseline="0" dirty="0" smtClean="0">
                <a:solidFill>
                  <a:schemeClr val="tx1"/>
                </a:solidFill>
                <a:effectLst/>
                <a:latin typeface="+mn-lt"/>
                <a:ea typeface="+mn-ea"/>
                <a:cs typeface="+mn-cs"/>
              </a:rPr>
              <a:t> have been developed to assist with propagating plants.  For example, some plants might be a challenge to take cuttings, like a rose, with their thorns. And, for some cuttings, being very precise and uniform can lead to a better end-product. Thus, a robot could be a better option.  In this example, the robot not only makes the cutting, but it also then immediately takes the rose cutting and plants it.  This can be very efficient and reduce cost inputs.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Image Credit:  ISO </a:t>
            </a:r>
            <a:r>
              <a:rPr lang="en-US" sz="1200" kern="1200" baseline="0" dirty="0" err="1" smtClean="0">
                <a:solidFill>
                  <a:schemeClr val="tx1"/>
                </a:solidFill>
                <a:effectLst/>
                <a:latin typeface="+mn-lt"/>
                <a:ea typeface="+mn-ea"/>
                <a:cs typeface="+mn-cs"/>
              </a:rPr>
              <a:t>Groep</a:t>
            </a:r>
            <a:r>
              <a:rPr lang="en-US" sz="1200" kern="1200" baseline="0" dirty="0" smtClean="0">
                <a:solidFill>
                  <a:schemeClr val="tx1"/>
                </a:solidFill>
                <a:effectLst/>
                <a:latin typeface="+mn-lt"/>
                <a:ea typeface="+mn-ea"/>
                <a:cs typeface="+mn-cs"/>
              </a:rPr>
              <a:t>; https://</a:t>
            </a:r>
            <a:r>
              <a:rPr lang="en-US" sz="1200" kern="1200" baseline="0" dirty="0" err="1" smtClean="0">
                <a:solidFill>
                  <a:schemeClr val="tx1"/>
                </a:solidFill>
                <a:effectLst/>
                <a:latin typeface="+mn-lt"/>
                <a:ea typeface="+mn-ea"/>
                <a:cs typeface="+mn-cs"/>
              </a:rPr>
              <a:t>www.iso-group.nl</a:t>
            </a:r>
            <a:r>
              <a:rPr lang="en-US" sz="1200" kern="1200" baseline="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baseline="0" dirty="0" smtClean="0"/>
              <a:t>Video </a:t>
            </a:r>
            <a:r>
              <a:rPr lang="en-US" baseline="0" dirty="0" smtClean="0"/>
              <a:t>to </a:t>
            </a:r>
            <a:r>
              <a:rPr lang="en-US" baseline="0" dirty="0" smtClean="0"/>
              <a:t>Watch: </a:t>
            </a:r>
            <a:r>
              <a:rPr lang="en-US" sz="1200" b="1" kern="1200" dirty="0" smtClean="0">
                <a:solidFill>
                  <a:schemeClr val="tx1"/>
                </a:solidFill>
                <a:effectLst/>
                <a:latin typeface="+mn-lt"/>
                <a:ea typeface="+mn-ea"/>
                <a:cs typeface="+mn-cs"/>
              </a:rPr>
              <a:t>ISO: Automated Cutting and Planting of Roses; ISO Robot 1800 (0:50)</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https://www.youtube.com/watch?v=UT1i6fIVSl0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5BE073-6B86-B249-B2B8-E74EF5CB3C8C}" type="slidenum">
              <a:rPr lang="en-US" smtClean="0"/>
              <a:t>7</a:t>
            </a:fld>
            <a:endParaRPr lang="en-US"/>
          </a:p>
        </p:txBody>
      </p:sp>
    </p:spTree>
    <p:extLst>
      <p:ext uri="{BB962C8B-B14F-4D97-AF65-F5344CB8AC3E}">
        <p14:creationId xmlns:p14="http://schemas.microsoft.com/office/powerpoint/2010/main" val="102759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Robots have</a:t>
            </a:r>
            <a:r>
              <a:rPr lang="en-US" baseline="0" dirty="0" smtClean="0"/>
              <a:t> been developed to assist production managers and growers to more precisely apply different pesticides, herbicides, and fertilizers to crops, both in the field and in protected environment production practices.  These robots are beneficial as they can increase efficiency and safety of the application of these products, as they can utilized stored data and imaging to better precisely apply the chemicals.  </a:t>
            </a:r>
          </a:p>
          <a:p>
            <a:endParaRPr lang="en-US" dirty="0" smtClean="0"/>
          </a:p>
          <a:p>
            <a:r>
              <a:rPr lang="en-US" dirty="0" smtClean="0"/>
              <a:t>Image Credit:  </a:t>
            </a:r>
            <a:r>
              <a:rPr lang="en-US" dirty="0" err="1" smtClean="0"/>
              <a:t>www.suedzucker.de</a:t>
            </a:r>
            <a:r>
              <a:rPr lang="en-US" dirty="0" smtClean="0"/>
              <a:t>/en</a:t>
            </a:r>
            <a:endParaRPr lang="en-US" dirty="0" smtClean="0"/>
          </a:p>
          <a:p>
            <a:endParaRPr lang="en-US" dirty="0" smtClean="0"/>
          </a:p>
          <a:p>
            <a:r>
              <a:rPr lang="en-US" dirty="0" smtClean="0"/>
              <a:t>Video to </a:t>
            </a:r>
            <a:r>
              <a:rPr lang="en-US" dirty="0" smtClean="0"/>
              <a:t>Watch: </a:t>
            </a:r>
            <a:r>
              <a:rPr lang="en-US" sz="1200" b="1" kern="1200" dirty="0" smtClean="0">
                <a:solidFill>
                  <a:schemeClr val="tx1"/>
                </a:solidFill>
                <a:effectLst/>
                <a:latin typeface="+mn-lt"/>
                <a:ea typeface="+mn-ea"/>
                <a:cs typeface="+mn-cs"/>
              </a:rPr>
              <a:t>Weed Control in field sugar beet production (2:50)</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https://www.youtube.com/watch?v=N-zZm01iBQU&amp;t=104s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8</a:t>
            </a:fld>
            <a:endParaRPr lang="en-US"/>
          </a:p>
        </p:txBody>
      </p:sp>
    </p:spTree>
    <p:extLst>
      <p:ext uri="{BB962C8B-B14F-4D97-AF65-F5344CB8AC3E}">
        <p14:creationId xmlns:p14="http://schemas.microsoft.com/office/powerpoint/2010/main" val="181427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area of development for robotics in the horticulture industry focuses on fruit and produce harvesting.  Development of robots that can analyze and determine the correct stages for fruit and produce harvest are already being tested and implemented in the industry.  The robots are designed to be able to carefully harvest the product without causing harm or damage to the products. Robotics are not only being used to assist with harvesting, but also with additional steps in the production chain, including packaging.</a:t>
            </a:r>
          </a:p>
          <a:p>
            <a:endParaRPr lang="en-US" baseline="0" dirty="0" smtClean="0"/>
          </a:p>
          <a:p>
            <a:r>
              <a:rPr lang="en-US" baseline="0" dirty="0" smtClean="0"/>
              <a:t>In the below video, a brief insight is provided into the development of an apple picking robot, with researchers from Michigan State University and the United States Department of Agriculture (USDA).</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 to</a:t>
            </a:r>
            <a:r>
              <a:rPr lang="en-US" baseline="0" dirty="0" smtClean="0"/>
              <a:t> Watch:  </a:t>
            </a:r>
            <a:r>
              <a:rPr lang="en-US" sz="1200" b="1" kern="1200" dirty="0" smtClean="0">
                <a:solidFill>
                  <a:schemeClr val="tx1"/>
                </a:solidFill>
                <a:effectLst/>
                <a:latin typeface="+mn-lt"/>
                <a:ea typeface="+mn-ea"/>
                <a:cs typeface="+mn-cs"/>
              </a:rPr>
              <a:t>Michigan State University and United States Department of Agriculture Apple Picking Robot (1:56)</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https://www.youtube.com/watch?v=lake45LOd98</a:t>
            </a:r>
            <a:endParaRPr lang="en-US" sz="1200" kern="1200" dirty="0" smtClean="0">
              <a:solidFill>
                <a:schemeClr val="tx1"/>
              </a:solidFill>
              <a:effectLst/>
              <a:latin typeface="+mn-lt"/>
              <a:ea typeface="+mn-ea"/>
              <a:cs typeface="+mn-cs"/>
            </a:endParaRPr>
          </a:p>
          <a:p>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Video to Watch: </a:t>
            </a:r>
            <a:r>
              <a:rPr lang="en-US" sz="1200" b="1" kern="1200" dirty="0" smtClean="0">
                <a:solidFill>
                  <a:schemeClr val="tx1"/>
                </a:solidFill>
                <a:effectLst/>
                <a:latin typeface="+mn-lt"/>
                <a:ea typeface="+mn-ea"/>
                <a:cs typeface="+mn-cs"/>
              </a:rPr>
              <a:t>Robotics Arms Race (2:15</a:t>
            </a:r>
            <a:r>
              <a:rPr lang="en-US" sz="1200" b="1"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4"/>
              </a:rPr>
              <a:t>https://www.youtube.com/watch?v=-PtqZA2enkQ</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video shows the use of robotics for picking fruit in an orchard in New Zealand.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 to Watch:  </a:t>
            </a:r>
            <a:r>
              <a:rPr lang="en-US" sz="1200" b="1" kern="1200" dirty="0" smtClean="0">
                <a:solidFill>
                  <a:schemeClr val="tx1"/>
                </a:solidFill>
                <a:effectLst/>
                <a:latin typeface="+mn-lt"/>
                <a:ea typeface="+mn-ea"/>
                <a:cs typeface="+mn-cs"/>
              </a:rPr>
              <a:t>Autonomous Grape Harvesting Robot Development (7:48</a:t>
            </a:r>
            <a:r>
              <a:rPr lang="en-US" sz="1200" b="1"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5"/>
              </a:rPr>
              <a:t>https://www.youtube.com/watch?v=ssWetc3PHkY</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video highlights the development and the process in which a grape picking robot was developed at the British Columbia Institute of Technology, as a senior capstone project.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Video to Watch: </a:t>
            </a:r>
            <a:r>
              <a:rPr lang="en-US" sz="1200" b="1" kern="1200" dirty="0" smtClean="0">
                <a:solidFill>
                  <a:schemeClr val="tx1"/>
                </a:solidFill>
                <a:effectLst/>
                <a:latin typeface="+mn-lt"/>
                <a:ea typeface="+mn-ea"/>
                <a:cs typeface="+mn-cs"/>
              </a:rPr>
              <a:t>Robot-Assisted Pepper Packing (2:20</a:t>
            </a:r>
            <a:r>
              <a:rPr lang="en-US" sz="1200" b="1"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6"/>
              </a:rPr>
              <a:t>https://www.youtube.com/watch?v=m0IcEjgUDVQ</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Robots assist with fruit and vegetable post harvesting processes.  In this video, you will see how robotics and machines assist with packaging bell peppers.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Video to Watch:  </a:t>
            </a:r>
            <a:r>
              <a:rPr lang="en-US" sz="1200" b="1" kern="1200" dirty="0" smtClean="0">
                <a:solidFill>
                  <a:schemeClr val="tx1"/>
                </a:solidFill>
                <a:effectLst/>
                <a:latin typeface="+mn-lt"/>
                <a:ea typeface="+mn-ea"/>
                <a:cs typeface="+mn-cs"/>
              </a:rPr>
              <a:t>AGROBOT Robotic Strawberry Harvester (1:29</a:t>
            </a:r>
            <a:r>
              <a:rPr lang="en-US" sz="1200" b="1"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7"/>
              </a:rPr>
              <a:t>https://www.youtube.com/watch?v=M3SGScaShhw</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Agrobot</a:t>
            </a:r>
            <a:r>
              <a:rPr lang="en-US" sz="1200" kern="1200" dirty="0" smtClean="0">
                <a:solidFill>
                  <a:schemeClr val="tx1"/>
                </a:solidFill>
                <a:effectLst/>
                <a:latin typeface="+mn-lt"/>
                <a:ea typeface="+mn-ea"/>
                <a:cs typeface="+mn-cs"/>
              </a:rPr>
              <a:t> showcases an innovative robot strawberry harvester, developed for field cultivation and harvesting, in addition to protected environment (greenhouse and </a:t>
            </a:r>
            <a:r>
              <a:rPr lang="en-US" sz="1200" kern="1200" dirty="0" err="1" smtClean="0">
                <a:solidFill>
                  <a:schemeClr val="tx1"/>
                </a:solidFill>
                <a:effectLst/>
                <a:latin typeface="+mn-lt"/>
                <a:ea typeface="+mn-ea"/>
                <a:cs typeface="+mn-cs"/>
              </a:rPr>
              <a:t>hightunnel</a:t>
            </a:r>
            <a:r>
              <a:rPr lang="en-US" sz="1200" kern="1200" dirty="0" smtClean="0">
                <a:solidFill>
                  <a:schemeClr val="tx1"/>
                </a:solidFill>
                <a:effectLst/>
                <a:latin typeface="+mn-lt"/>
                <a:ea typeface="+mn-ea"/>
                <a:cs typeface="+mn-cs"/>
              </a:rPr>
              <a:t>) production.</a:t>
            </a:r>
          </a:p>
          <a:p>
            <a:endParaRPr lang="en-US" dirty="0"/>
          </a:p>
        </p:txBody>
      </p:sp>
      <p:sp>
        <p:nvSpPr>
          <p:cNvPr id="4" name="Slide Number Placeholder 3"/>
          <p:cNvSpPr>
            <a:spLocks noGrp="1"/>
          </p:cNvSpPr>
          <p:nvPr>
            <p:ph type="sldNum" sz="quarter" idx="10"/>
          </p:nvPr>
        </p:nvSpPr>
        <p:spPr/>
        <p:txBody>
          <a:bodyPr/>
          <a:lstStyle/>
          <a:p>
            <a:fld id="{755BE073-6B86-B249-B2B8-E74EF5CB3C8C}" type="slidenum">
              <a:rPr lang="en-US" smtClean="0"/>
              <a:t>9</a:t>
            </a:fld>
            <a:endParaRPr lang="en-US"/>
          </a:p>
        </p:txBody>
      </p:sp>
    </p:spTree>
    <p:extLst>
      <p:ext uri="{BB962C8B-B14F-4D97-AF65-F5344CB8AC3E}">
        <p14:creationId xmlns:p14="http://schemas.microsoft.com/office/powerpoint/2010/main" val="332627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Grafting is a propagation method that combines two plants together:  A rootstock and a scion.  This can become a tedious task, especially when performing thousands of grafts for production purposes. An example in this video shows tomato plants being grafted.  The process requires a human to put a plant into the robot, and the robot then cuts and grafts plants as appropriate.</a:t>
            </a:r>
          </a:p>
          <a:p>
            <a:endParaRPr lang="en-US" baseline="0" dirty="0" smtClean="0"/>
          </a:p>
          <a:p>
            <a:r>
              <a:rPr lang="en-US" baseline="0" dirty="0" smtClean="0"/>
              <a:t>Image Credit:  ISO </a:t>
            </a:r>
            <a:r>
              <a:rPr lang="en-US" baseline="0" dirty="0" err="1" smtClean="0"/>
              <a:t>Groep</a:t>
            </a:r>
            <a:r>
              <a:rPr lang="en-US" baseline="0" dirty="0" smtClean="0"/>
              <a:t>:  </a:t>
            </a:r>
            <a:r>
              <a:rPr lang="en-US" sz="1200" kern="1200" baseline="0" dirty="0" smtClean="0">
                <a:solidFill>
                  <a:schemeClr val="tx1"/>
                </a:solidFill>
                <a:effectLst/>
                <a:latin typeface="+mn-lt"/>
                <a:ea typeface="+mn-ea"/>
                <a:cs typeface="+mn-cs"/>
              </a:rPr>
              <a:t>; https://</a:t>
            </a:r>
            <a:r>
              <a:rPr lang="en-US" sz="1200" kern="1200" baseline="0" dirty="0" err="1" smtClean="0">
                <a:solidFill>
                  <a:schemeClr val="tx1"/>
                </a:solidFill>
                <a:effectLst/>
                <a:latin typeface="+mn-lt"/>
                <a:ea typeface="+mn-ea"/>
                <a:cs typeface="+mn-cs"/>
              </a:rPr>
              <a:t>www.iso-group.nl</a:t>
            </a:r>
            <a:r>
              <a:rPr lang="en-US" sz="1200" kern="1200" baseline="0" dirty="0" smtClean="0">
                <a:solidFill>
                  <a:schemeClr val="tx1"/>
                </a:solidFill>
                <a:effectLst/>
                <a:latin typeface="+mn-lt"/>
                <a:ea typeface="+mn-ea"/>
                <a:cs typeface="+mn-cs"/>
              </a:rPr>
              <a:t>/</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video shows automated plant grafting of tomato plants.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 to</a:t>
            </a:r>
            <a:r>
              <a:rPr lang="en-US" baseline="0" dirty="0" smtClean="0"/>
              <a:t> </a:t>
            </a:r>
            <a:r>
              <a:rPr lang="en-US" baseline="0" dirty="0" smtClean="0"/>
              <a:t>Watch: </a:t>
            </a:r>
            <a:r>
              <a:rPr lang="en-US" sz="1200" b="1" kern="1200" dirty="0" smtClean="0">
                <a:solidFill>
                  <a:schemeClr val="tx1"/>
                </a:solidFill>
                <a:effectLst/>
                <a:latin typeface="+mn-lt"/>
                <a:ea typeface="+mn-ea"/>
                <a:cs typeface="+mn-cs"/>
              </a:rPr>
              <a:t>ISO: Automated Tomato Grafting; ISO Graft 1200 (1:39)</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https://www.youtube.com/watch?v=a8uGVHft8vI</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755BE073-6B86-B249-B2B8-E74EF5CB3C8C}" type="slidenum">
              <a:rPr lang="en-US" smtClean="0"/>
              <a:t>10</a:t>
            </a:fld>
            <a:endParaRPr lang="en-US"/>
          </a:p>
        </p:txBody>
      </p:sp>
    </p:spTree>
    <p:extLst>
      <p:ext uri="{BB962C8B-B14F-4D97-AF65-F5344CB8AC3E}">
        <p14:creationId xmlns:p14="http://schemas.microsoft.com/office/powerpoint/2010/main" val="3326271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4BE7E-AEE4-8846-943D-DC2B1BCF1CB6}"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2D1B3-46BF-7243-8581-BA14425B10F3}"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64BE7E-AEE4-8846-943D-DC2B1BCF1CB6}"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664BE7E-AEE4-8846-943D-DC2B1BCF1CB6}"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664BE7E-AEE4-8846-943D-DC2B1BCF1CB6}" type="datetimeFigureOut">
              <a:rPr lang="en-US" smtClean="0"/>
              <a:t>11/4/21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664BE7E-AEE4-8846-943D-DC2B1BCF1CB6}" type="datetimeFigureOut">
              <a:rPr lang="en-US" smtClean="0"/>
              <a:t>11/4/21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4BE7E-AEE4-8846-943D-DC2B1BCF1CB6}" type="datetimeFigureOut">
              <a:rPr lang="en-US" smtClean="0"/>
              <a:t>11/4/21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64BE7E-AEE4-8846-943D-DC2B1BCF1CB6}"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2D1B3-46BF-7243-8581-BA14425B10F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0664BE7E-AEE4-8846-943D-DC2B1BCF1CB6}" type="datetimeFigureOut">
              <a:rPr lang="en-US" smtClean="0"/>
              <a:t>11/4/21</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2692D1B3-46BF-7243-8581-BA14425B10F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084" y="302683"/>
            <a:ext cx="6400800" cy="6400800"/>
          </a:xfrm>
          <a:prstGeom prst="rect">
            <a:avLst/>
          </a:prstGeom>
        </p:spPr>
      </p:pic>
    </p:spTree>
    <p:extLst>
      <p:ext uri="{BB962C8B-B14F-4D97-AF65-F5344CB8AC3E}">
        <p14:creationId xmlns:p14="http://schemas.microsoft.com/office/powerpoint/2010/main" val="2552991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86492"/>
          </a:xfrm>
        </p:spPr>
        <p:txBody>
          <a:bodyPr/>
          <a:lstStyle/>
          <a:p>
            <a:r>
              <a:rPr lang="en-US" dirty="0">
                <a:latin typeface="Myriad Pro"/>
                <a:cs typeface="Myriad Pro"/>
              </a:rPr>
              <a:t>Robotics</a:t>
            </a:r>
          </a:p>
        </p:txBody>
      </p:sp>
      <p:sp>
        <p:nvSpPr>
          <p:cNvPr id="3" name="Content Placeholder 2"/>
          <p:cNvSpPr>
            <a:spLocks noGrp="1"/>
          </p:cNvSpPr>
          <p:nvPr>
            <p:ph sz="half" idx="1"/>
          </p:nvPr>
        </p:nvSpPr>
        <p:spPr>
          <a:xfrm>
            <a:off x="238097" y="1023073"/>
            <a:ext cx="4432326" cy="4525963"/>
          </a:xfrm>
        </p:spPr>
        <p:txBody>
          <a:bodyPr>
            <a:normAutofit/>
          </a:bodyPr>
          <a:lstStyle/>
          <a:p>
            <a:pPr marL="0" indent="0">
              <a:buNone/>
            </a:pPr>
            <a:r>
              <a:rPr lang="en-US" sz="2800" b="1" dirty="0" smtClean="0">
                <a:solidFill>
                  <a:srgbClr val="000000"/>
                </a:solidFill>
                <a:latin typeface="Myriad Pro"/>
                <a:cs typeface="Myriad Pro"/>
              </a:rPr>
              <a:t>Horticulture Applications</a:t>
            </a:r>
          </a:p>
          <a:p>
            <a:pPr marL="0" indent="0">
              <a:buNone/>
            </a:pPr>
            <a:r>
              <a:rPr lang="en-US" sz="2800" dirty="0" smtClean="0">
                <a:solidFill>
                  <a:srgbClr val="000000"/>
                </a:solidFill>
                <a:latin typeface="Myriad Pro"/>
                <a:cs typeface="Myriad Pro"/>
              </a:rPr>
              <a:t>Plant Grafting</a:t>
            </a: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p:txBody>
      </p:sp>
      <p:pic>
        <p:nvPicPr>
          <p:cNvPr id="4" name="Picture 3" descr="Screen Shot 2021-11-04 at 5.00.20 PM.png"/>
          <p:cNvPicPr>
            <a:picLocks noChangeAspect="1"/>
          </p:cNvPicPr>
          <p:nvPr/>
        </p:nvPicPr>
        <p:blipFill rotWithShape="1">
          <a:blip r:embed="rId3">
            <a:extLst>
              <a:ext uri="{28A0092B-C50C-407E-A947-70E740481C1C}">
                <a14:useLocalDpi xmlns:a14="http://schemas.microsoft.com/office/drawing/2010/main" val="0"/>
              </a:ext>
            </a:extLst>
          </a:blip>
          <a:srcRect b="9003"/>
          <a:stretch/>
        </p:blipFill>
        <p:spPr>
          <a:xfrm>
            <a:off x="2999151" y="1635447"/>
            <a:ext cx="5353539" cy="5134630"/>
          </a:xfrm>
          <a:prstGeom prst="rect">
            <a:avLst/>
          </a:prstGeom>
          <a:ln>
            <a:noFill/>
          </a:ln>
          <a:effectLst>
            <a:softEdge rad="112500"/>
          </a:effectLst>
        </p:spPr>
      </p:pic>
    </p:spTree>
    <p:extLst>
      <p:ext uri="{BB962C8B-B14F-4D97-AF65-F5344CB8AC3E}">
        <p14:creationId xmlns:p14="http://schemas.microsoft.com/office/powerpoint/2010/main" val="4084731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86492"/>
          </a:xfrm>
        </p:spPr>
        <p:txBody>
          <a:bodyPr/>
          <a:lstStyle/>
          <a:p>
            <a:r>
              <a:rPr lang="en-US" dirty="0">
                <a:latin typeface="Myriad Pro"/>
                <a:cs typeface="Myriad Pro"/>
              </a:rPr>
              <a:t>Robotics</a:t>
            </a:r>
          </a:p>
        </p:txBody>
      </p:sp>
      <p:sp>
        <p:nvSpPr>
          <p:cNvPr id="3" name="Content Placeholder 2"/>
          <p:cNvSpPr>
            <a:spLocks noGrp="1"/>
          </p:cNvSpPr>
          <p:nvPr>
            <p:ph sz="half" idx="1"/>
          </p:nvPr>
        </p:nvSpPr>
        <p:spPr>
          <a:xfrm>
            <a:off x="316250" y="1107460"/>
            <a:ext cx="5682058" cy="4525963"/>
          </a:xfrm>
        </p:spPr>
        <p:txBody>
          <a:bodyPr>
            <a:normAutofit/>
          </a:bodyPr>
          <a:lstStyle/>
          <a:p>
            <a:pPr marL="0" indent="0">
              <a:buNone/>
            </a:pPr>
            <a:r>
              <a:rPr lang="en-US" sz="2800" b="1" dirty="0" smtClean="0">
                <a:solidFill>
                  <a:srgbClr val="000000"/>
                </a:solidFill>
                <a:latin typeface="Myriad Pro"/>
                <a:cs typeface="Myriad Pro"/>
              </a:rPr>
              <a:t>Horticulture Applications</a:t>
            </a:r>
          </a:p>
          <a:p>
            <a:pPr marL="0" indent="0">
              <a:buNone/>
            </a:pPr>
            <a:r>
              <a:rPr lang="en-US" sz="2800" dirty="0" smtClean="0">
                <a:solidFill>
                  <a:srgbClr val="000000"/>
                </a:solidFill>
                <a:latin typeface="Myriad Pro"/>
                <a:cs typeface="Myriad Pro"/>
              </a:rPr>
              <a:t>Plant and product </a:t>
            </a:r>
            <a:r>
              <a:rPr lang="en-US" sz="2800" dirty="0" smtClean="0">
                <a:solidFill>
                  <a:srgbClr val="000000"/>
                </a:solidFill>
                <a:latin typeface="Myriad Pro"/>
                <a:cs typeface="Myriad Pro"/>
              </a:rPr>
              <a:t>spacing robot</a:t>
            </a: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p:txBody>
      </p:sp>
      <p:pic>
        <p:nvPicPr>
          <p:cNvPr id="5" name="Picture 4" descr="IMG_1502.jpg"/>
          <p:cNvPicPr>
            <a:picLocks noChangeAspect="1"/>
          </p:cNvPicPr>
          <p:nvPr/>
        </p:nvPicPr>
        <p:blipFill rotWithShape="1">
          <a:blip r:embed="rId3">
            <a:extLst>
              <a:ext uri="{28A0092B-C50C-407E-A947-70E740481C1C}">
                <a14:useLocalDpi xmlns:a14="http://schemas.microsoft.com/office/drawing/2010/main" val="0"/>
              </a:ext>
            </a:extLst>
          </a:blip>
          <a:srcRect t="37169" r="19831"/>
          <a:stretch/>
        </p:blipFill>
        <p:spPr>
          <a:xfrm>
            <a:off x="1262778" y="2267442"/>
            <a:ext cx="7328773" cy="4307841"/>
          </a:xfrm>
          <a:prstGeom prst="rect">
            <a:avLst/>
          </a:prstGeom>
          <a:ln>
            <a:noFill/>
          </a:ln>
          <a:effectLst>
            <a:softEdge rad="112500"/>
          </a:effectLst>
        </p:spPr>
      </p:pic>
    </p:spTree>
    <p:extLst>
      <p:ext uri="{BB962C8B-B14F-4D97-AF65-F5344CB8AC3E}">
        <p14:creationId xmlns:p14="http://schemas.microsoft.com/office/powerpoint/2010/main" val="31181102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86492"/>
          </a:xfrm>
        </p:spPr>
        <p:txBody>
          <a:bodyPr/>
          <a:lstStyle/>
          <a:p>
            <a:r>
              <a:rPr lang="en-US" dirty="0">
                <a:latin typeface="Myriad Pro"/>
                <a:cs typeface="Myriad Pro"/>
              </a:rPr>
              <a:t>Robotics</a:t>
            </a:r>
          </a:p>
        </p:txBody>
      </p:sp>
      <p:sp>
        <p:nvSpPr>
          <p:cNvPr id="3" name="Content Placeholder 2"/>
          <p:cNvSpPr>
            <a:spLocks noGrp="1"/>
          </p:cNvSpPr>
          <p:nvPr>
            <p:ph sz="half" idx="1"/>
          </p:nvPr>
        </p:nvSpPr>
        <p:spPr>
          <a:xfrm>
            <a:off x="200531" y="915027"/>
            <a:ext cx="5273073" cy="4525963"/>
          </a:xfrm>
        </p:spPr>
        <p:txBody>
          <a:bodyPr>
            <a:normAutofit/>
          </a:bodyPr>
          <a:lstStyle/>
          <a:p>
            <a:pPr marL="0" indent="0">
              <a:buNone/>
            </a:pPr>
            <a:r>
              <a:rPr lang="en-US" sz="2800" b="1" dirty="0" smtClean="0">
                <a:solidFill>
                  <a:srgbClr val="000000"/>
                </a:solidFill>
                <a:latin typeface="Myriad Pro"/>
                <a:cs typeface="Myriad Pro"/>
              </a:rPr>
              <a:t>Horticulture</a:t>
            </a:r>
            <a:r>
              <a:rPr lang="en-US" sz="2800" dirty="0" smtClean="0">
                <a:solidFill>
                  <a:srgbClr val="000000"/>
                </a:solidFill>
                <a:latin typeface="Myriad Pro"/>
                <a:cs typeface="Myriad Pro"/>
              </a:rPr>
              <a:t> </a:t>
            </a:r>
            <a:r>
              <a:rPr lang="en-US" sz="2800" b="1" dirty="0" smtClean="0">
                <a:solidFill>
                  <a:srgbClr val="000000"/>
                </a:solidFill>
                <a:latin typeface="Myriad Pro"/>
                <a:cs typeface="Myriad Pro"/>
              </a:rPr>
              <a:t>Applications</a:t>
            </a:r>
          </a:p>
          <a:p>
            <a:pPr marL="0" indent="0">
              <a:buNone/>
            </a:pPr>
            <a:r>
              <a:rPr lang="en-US" sz="2800" dirty="0" smtClean="0">
                <a:solidFill>
                  <a:srgbClr val="000000"/>
                </a:solidFill>
                <a:latin typeface="Myriad Pro"/>
                <a:cs typeface="Myriad Pro"/>
              </a:rPr>
              <a:t>Robotic lawn mowers</a:t>
            </a: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p:txBody>
      </p:sp>
      <p:pic>
        <p:nvPicPr>
          <p:cNvPr id="4" name="Picture 3" descr="Robot Mower.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531" y="2844703"/>
            <a:ext cx="5295830" cy="3567914"/>
          </a:xfrm>
          <a:prstGeom prst="rect">
            <a:avLst/>
          </a:prstGeom>
          <a:ln>
            <a:noFill/>
          </a:ln>
          <a:effectLst>
            <a:softEdge rad="112500"/>
          </a:effectLst>
        </p:spPr>
      </p:pic>
      <p:pic>
        <p:nvPicPr>
          <p:cNvPr id="5" name="Picture 4" descr="Robot and Mower.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76611" y="0"/>
            <a:ext cx="3567389" cy="4060905"/>
          </a:xfrm>
          <a:prstGeom prst="rect">
            <a:avLst/>
          </a:prstGeom>
          <a:ln>
            <a:noFill/>
          </a:ln>
          <a:effectLst>
            <a:softEdge rad="112500"/>
          </a:effectLst>
        </p:spPr>
      </p:pic>
    </p:spTree>
    <p:extLst>
      <p:ext uri="{BB962C8B-B14F-4D97-AF65-F5344CB8AC3E}">
        <p14:creationId xmlns:p14="http://schemas.microsoft.com/office/powerpoint/2010/main" val="19070883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0"/>
            <a:ext cx="8042276" cy="950729"/>
          </a:xfrm>
        </p:spPr>
        <p:txBody>
          <a:bodyPr/>
          <a:lstStyle/>
          <a:p>
            <a:r>
              <a:rPr lang="en-US" dirty="0" smtClean="0">
                <a:latin typeface="Myriad Pro"/>
                <a:cs typeface="Myriad Pro"/>
              </a:rPr>
              <a:t>Robotics</a:t>
            </a:r>
            <a:endParaRPr lang="en-US" dirty="0">
              <a:latin typeface="Myriad Pro"/>
              <a:cs typeface="Myriad Pro"/>
            </a:endParaRPr>
          </a:p>
        </p:txBody>
      </p:sp>
      <p:pic>
        <p:nvPicPr>
          <p:cNvPr id="9" name="Picture 8" descr="Pros and Cons.jpg"/>
          <p:cNvPicPr>
            <a:picLocks noChangeAspect="1"/>
          </p:cNvPicPr>
          <p:nvPr/>
        </p:nvPicPr>
        <p:blipFill rotWithShape="1">
          <a:blip r:embed="rId3">
            <a:extLst>
              <a:ext uri="{28A0092B-C50C-407E-A947-70E740481C1C}">
                <a14:useLocalDpi xmlns:a14="http://schemas.microsoft.com/office/drawing/2010/main" val="0"/>
              </a:ext>
            </a:extLst>
          </a:blip>
          <a:srcRect l="7457" t="10688" r="7435" b="11139"/>
          <a:stretch/>
        </p:blipFill>
        <p:spPr>
          <a:xfrm>
            <a:off x="1090529" y="950729"/>
            <a:ext cx="7211737" cy="4968051"/>
          </a:xfrm>
          <a:prstGeom prst="rect">
            <a:avLst/>
          </a:prstGeom>
          <a:ln>
            <a:noFill/>
          </a:ln>
          <a:effectLst>
            <a:softEdge rad="112500"/>
          </a:effectLst>
        </p:spPr>
      </p:pic>
    </p:spTree>
    <p:extLst>
      <p:ext uri="{BB962C8B-B14F-4D97-AF65-F5344CB8AC3E}">
        <p14:creationId xmlns:p14="http://schemas.microsoft.com/office/powerpoint/2010/main" val="2543774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0"/>
            <a:ext cx="8042276" cy="950729"/>
          </a:xfrm>
        </p:spPr>
        <p:txBody>
          <a:bodyPr/>
          <a:lstStyle/>
          <a:p>
            <a:r>
              <a:rPr lang="en-US" dirty="0" smtClean="0">
                <a:latin typeface="Myriad Pro"/>
                <a:cs typeface="Myriad Pro"/>
              </a:rPr>
              <a:t>Robotics</a:t>
            </a:r>
            <a:endParaRPr lang="en-US" dirty="0">
              <a:latin typeface="Myriad Pro"/>
              <a:cs typeface="Myriad Pro"/>
            </a:endParaRPr>
          </a:p>
        </p:txBody>
      </p:sp>
      <p:sp>
        <p:nvSpPr>
          <p:cNvPr id="3" name="Content Placeholder 2"/>
          <p:cNvSpPr>
            <a:spLocks noGrp="1"/>
          </p:cNvSpPr>
          <p:nvPr>
            <p:ph sz="half" idx="1"/>
          </p:nvPr>
        </p:nvSpPr>
        <p:spPr>
          <a:xfrm>
            <a:off x="355919" y="1533355"/>
            <a:ext cx="4408933" cy="4343400"/>
          </a:xfrm>
        </p:spPr>
        <p:txBody>
          <a:bodyPr>
            <a:normAutofit/>
          </a:bodyPr>
          <a:lstStyle/>
          <a:p>
            <a:pPr marL="0" indent="0" algn="ctr">
              <a:spcBef>
                <a:spcPts val="0"/>
              </a:spcBef>
              <a:buClrTx/>
              <a:buSzPct val="75000"/>
              <a:buNone/>
            </a:pPr>
            <a:r>
              <a:rPr lang="en-US" sz="2400" u="sng" dirty="0" smtClean="0">
                <a:solidFill>
                  <a:schemeClr val="tx1"/>
                </a:solidFill>
                <a:latin typeface="Myriad Pro"/>
                <a:cs typeface="Myriad Pro"/>
              </a:rPr>
              <a:t>Pros</a:t>
            </a:r>
          </a:p>
          <a:p>
            <a:pPr>
              <a:spcBef>
                <a:spcPts val="0"/>
              </a:spcBef>
              <a:buClrTx/>
              <a:buSzPct val="75000"/>
            </a:pPr>
            <a:r>
              <a:rPr lang="en-US" sz="2400" dirty="0" smtClean="0">
                <a:solidFill>
                  <a:schemeClr val="tx1"/>
                </a:solidFill>
                <a:latin typeface="Myriad Pro"/>
                <a:cs typeface="Myriad Pro"/>
              </a:rPr>
              <a:t>Labor savings!</a:t>
            </a:r>
          </a:p>
          <a:p>
            <a:pPr lvl="1">
              <a:spcBef>
                <a:spcPts val="0"/>
              </a:spcBef>
              <a:buClrTx/>
              <a:buSzPct val="75000"/>
            </a:pPr>
            <a:r>
              <a:rPr lang="en-US" sz="2200" dirty="0" smtClean="0">
                <a:solidFill>
                  <a:schemeClr val="tx1"/>
                </a:solidFill>
                <a:latin typeface="Myriad Pro"/>
                <a:cs typeface="Myriad Pro"/>
              </a:rPr>
              <a:t>Plant hundreds more per hour compared to hand labor</a:t>
            </a:r>
          </a:p>
          <a:p>
            <a:pPr lvl="1">
              <a:spcBef>
                <a:spcPts val="0"/>
              </a:spcBef>
              <a:buClrTx/>
              <a:buSzPct val="75000"/>
            </a:pPr>
            <a:r>
              <a:rPr lang="en-US" sz="2200" dirty="0" smtClean="0">
                <a:solidFill>
                  <a:schemeClr val="tx1"/>
                </a:solidFill>
                <a:latin typeface="Myriad Pro"/>
                <a:cs typeface="Myriad Pro"/>
              </a:rPr>
              <a:t>Pick products 24/7</a:t>
            </a:r>
          </a:p>
          <a:p>
            <a:pPr lvl="1">
              <a:spcBef>
                <a:spcPts val="0"/>
              </a:spcBef>
              <a:buClrTx/>
              <a:buSzPct val="75000"/>
            </a:pPr>
            <a:r>
              <a:rPr lang="en-US" sz="2400" dirty="0" smtClean="0">
                <a:solidFill>
                  <a:schemeClr val="tx1"/>
                </a:solidFill>
                <a:latin typeface="Myriad Pro"/>
                <a:cs typeface="Myriad Pro"/>
              </a:rPr>
              <a:t>Can be operated by one (or few people)</a:t>
            </a:r>
          </a:p>
          <a:p>
            <a:pPr>
              <a:spcBef>
                <a:spcPts val="0"/>
              </a:spcBef>
              <a:buClrTx/>
              <a:buSzPct val="75000"/>
            </a:pPr>
            <a:r>
              <a:rPr lang="en-US" sz="2400" dirty="0" smtClean="0">
                <a:solidFill>
                  <a:schemeClr val="tx1"/>
                </a:solidFill>
                <a:latin typeface="Myriad Pro"/>
                <a:cs typeface="Myriad Pro"/>
              </a:rPr>
              <a:t>Can perform risky tasks with less concern 	</a:t>
            </a:r>
          </a:p>
          <a:p>
            <a:pPr lvl="1">
              <a:spcBef>
                <a:spcPts val="0"/>
              </a:spcBef>
              <a:buClrTx/>
              <a:buSzPct val="75000"/>
            </a:pPr>
            <a:r>
              <a:rPr lang="en-US" sz="2200" dirty="0">
                <a:solidFill>
                  <a:schemeClr val="tx1"/>
                </a:solidFill>
                <a:latin typeface="Myriad Pro"/>
                <a:cs typeface="Myriad Pro"/>
              </a:rPr>
              <a:t>p</a:t>
            </a:r>
            <a:r>
              <a:rPr lang="en-US" sz="2200" dirty="0" smtClean="0">
                <a:solidFill>
                  <a:schemeClr val="tx1"/>
                </a:solidFill>
                <a:latin typeface="Myriad Pro"/>
                <a:cs typeface="Myriad Pro"/>
              </a:rPr>
              <a:t>esticides for example</a:t>
            </a:r>
          </a:p>
          <a:p>
            <a:pPr marL="0" indent="0">
              <a:spcBef>
                <a:spcPts val="0"/>
              </a:spcBef>
              <a:buClrTx/>
              <a:buSzPct val="75000"/>
              <a:buNone/>
            </a:pPr>
            <a:endParaRPr lang="en-US" sz="2400" dirty="0">
              <a:solidFill>
                <a:schemeClr val="tx1"/>
              </a:solidFill>
              <a:latin typeface="Myriad Pro"/>
              <a:cs typeface="Myriad Pro"/>
            </a:endParaRPr>
          </a:p>
        </p:txBody>
      </p:sp>
      <p:sp>
        <p:nvSpPr>
          <p:cNvPr id="4" name="Content Placeholder 3"/>
          <p:cNvSpPr>
            <a:spLocks noGrp="1"/>
          </p:cNvSpPr>
          <p:nvPr>
            <p:ph sz="half" idx="2"/>
          </p:nvPr>
        </p:nvSpPr>
        <p:spPr>
          <a:xfrm>
            <a:off x="5015310" y="1533355"/>
            <a:ext cx="4128689" cy="4343400"/>
          </a:xfrm>
        </p:spPr>
        <p:txBody>
          <a:bodyPr>
            <a:normAutofit/>
          </a:bodyPr>
          <a:lstStyle/>
          <a:p>
            <a:pPr marL="0" indent="0" algn="ctr">
              <a:spcBef>
                <a:spcPts val="0"/>
              </a:spcBef>
              <a:buClrTx/>
              <a:buSzPct val="75000"/>
              <a:buNone/>
            </a:pPr>
            <a:r>
              <a:rPr lang="en-US" sz="2400" u="sng" dirty="0" smtClean="0">
                <a:solidFill>
                  <a:schemeClr val="tx1"/>
                </a:solidFill>
                <a:latin typeface="Myriad Pro"/>
                <a:cs typeface="Myriad Pro"/>
              </a:rPr>
              <a:t>Cons</a:t>
            </a:r>
          </a:p>
          <a:p>
            <a:pPr>
              <a:spcBef>
                <a:spcPts val="0"/>
              </a:spcBef>
              <a:buClrTx/>
              <a:buSzPct val="75000"/>
            </a:pPr>
            <a:r>
              <a:rPr lang="en-US" sz="2400" dirty="0" smtClean="0">
                <a:solidFill>
                  <a:schemeClr val="tx1"/>
                </a:solidFill>
                <a:latin typeface="Myriad Pro"/>
                <a:cs typeface="Myriad Pro"/>
              </a:rPr>
              <a:t>COST (initial investment)</a:t>
            </a:r>
          </a:p>
          <a:p>
            <a:pPr>
              <a:spcBef>
                <a:spcPts val="0"/>
              </a:spcBef>
              <a:buClrTx/>
              <a:buSzPct val="75000"/>
            </a:pPr>
            <a:r>
              <a:rPr lang="en-US" sz="2400" dirty="0" smtClean="0">
                <a:solidFill>
                  <a:schemeClr val="tx1"/>
                </a:solidFill>
                <a:latin typeface="Myriad Pro"/>
                <a:cs typeface="Myriad Pro"/>
              </a:rPr>
              <a:t>Applicability/Feasibility </a:t>
            </a:r>
            <a:r>
              <a:rPr lang="en-US" sz="1600" dirty="0" smtClean="0">
                <a:solidFill>
                  <a:schemeClr val="tx1"/>
                </a:solidFill>
                <a:latin typeface="Myriad Pro"/>
                <a:cs typeface="Myriad Pro"/>
              </a:rPr>
              <a:t>(e.g. non-flat lawn for lawn mower robot)</a:t>
            </a:r>
            <a:endParaRPr lang="en-US" sz="1600" dirty="0" smtClean="0">
              <a:solidFill>
                <a:schemeClr val="tx1"/>
              </a:solidFill>
              <a:latin typeface="Myriad Pro"/>
              <a:cs typeface="Myriad Pro"/>
            </a:endParaRPr>
          </a:p>
          <a:p>
            <a:pPr>
              <a:spcBef>
                <a:spcPts val="0"/>
              </a:spcBef>
              <a:buClrTx/>
              <a:buSzPct val="75000"/>
            </a:pPr>
            <a:r>
              <a:rPr lang="en-US" sz="2400" dirty="0" smtClean="0">
                <a:solidFill>
                  <a:schemeClr val="tx1"/>
                </a:solidFill>
                <a:latin typeface="Myriad Pro"/>
                <a:cs typeface="Myriad Pro"/>
              </a:rPr>
              <a:t>Challenges if breaks down</a:t>
            </a:r>
            <a:endParaRPr lang="en-US" sz="2400" dirty="0">
              <a:solidFill>
                <a:schemeClr val="tx1"/>
              </a:solidFill>
              <a:latin typeface="Myriad Pro"/>
              <a:cs typeface="Myriad Pro"/>
            </a:endParaRPr>
          </a:p>
          <a:p>
            <a:pPr lvl="1">
              <a:spcBef>
                <a:spcPts val="0"/>
              </a:spcBef>
              <a:buClrTx/>
              <a:buSzPct val="75000"/>
            </a:pPr>
            <a:r>
              <a:rPr lang="en-US" sz="2000" dirty="0" smtClean="0">
                <a:solidFill>
                  <a:schemeClr val="tx1"/>
                </a:solidFill>
                <a:latin typeface="Myriad Pro"/>
                <a:cs typeface="Myriad Pro"/>
              </a:rPr>
              <a:t>Fixing timeline</a:t>
            </a:r>
          </a:p>
          <a:p>
            <a:pPr lvl="1">
              <a:spcBef>
                <a:spcPts val="0"/>
              </a:spcBef>
              <a:buClrTx/>
              <a:buSzPct val="75000"/>
            </a:pPr>
            <a:r>
              <a:rPr lang="en-US" sz="2000" dirty="0" smtClean="0">
                <a:solidFill>
                  <a:schemeClr val="tx1"/>
                </a:solidFill>
                <a:latin typeface="Myriad Pro"/>
                <a:cs typeface="Myriad Pro"/>
              </a:rPr>
              <a:t>Costs</a:t>
            </a:r>
          </a:p>
          <a:p>
            <a:pPr lvl="1">
              <a:spcBef>
                <a:spcPts val="0"/>
              </a:spcBef>
              <a:buClrTx/>
              <a:buSzPct val="75000"/>
            </a:pPr>
            <a:r>
              <a:rPr lang="en-US" sz="2000" dirty="0" smtClean="0">
                <a:solidFill>
                  <a:schemeClr val="tx1"/>
                </a:solidFill>
                <a:latin typeface="Myriad Pro"/>
                <a:cs typeface="Myriad Pro"/>
              </a:rPr>
              <a:t>Could be hard to get manual labor to fill in</a:t>
            </a:r>
          </a:p>
        </p:txBody>
      </p:sp>
      <p:pic>
        <p:nvPicPr>
          <p:cNvPr id="5" name="Picture 4" descr="Robot Hand.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409809" y="5049601"/>
            <a:ext cx="3754483" cy="1808399"/>
          </a:xfrm>
          <a:prstGeom prst="rect">
            <a:avLst/>
          </a:prstGeom>
          <a:ln>
            <a:noFill/>
          </a:ln>
          <a:effectLst>
            <a:softEdge rad="112500"/>
          </a:effectLst>
        </p:spPr>
      </p:pic>
    </p:spTree>
    <p:extLst>
      <p:ext uri="{BB962C8B-B14F-4D97-AF65-F5344CB8AC3E}">
        <p14:creationId xmlns:p14="http://schemas.microsoft.com/office/powerpoint/2010/main" val="559618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44713"/>
          </a:xfrm>
        </p:spPr>
        <p:txBody>
          <a:bodyPr/>
          <a:lstStyle/>
          <a:p>
            <a:r>
              <a:rPr lang="en-US" dirty="0" smtClean="0">
                <a:latin typeface="Myriad Pro"/>
                <a:cs typeface="Myriad Pro"/>
              </a:rPr>
              <a:t>Robotics </a:t>
            </a:r>
            <a:r>
              <a:rPr lang="en-US" dirty="0" smtClean="0">
                <a:latin typeface="Myriad Pro"/>
                <a:cs typeface="Myriad Pro"/>
              </a:rPr>
              <a:t>and Careers</a:t>
            </a:r>
            <a:endParaRPr lang="en-US" dirty="0">
              <a:latin typeface="Myriad Pro"/>
              <a:cs typeface="Myriad Pro"/>
            </a:endParaRPr>
          </a:p>
        </p:txBody>
      </p:sp>
      <p:sp>
        <p:nvSpPr>
          <p:cNvPr id="3" name="Content Placeholder 2"/>
          <p:cNvSpPr>
            <a:spLocks noGrp="1"/>
          </p:cNvSpPr>
          <p:nvPr>
            <p:ph sz="half" idx="1"/>
          </p:nvPr>
        </p:nvSpPr>
        <p:spPr>
          <a:xfrm>
            <a:off x="327654" y="1318935"/>
            <a:ext cx="3840480" cy="4343400"/>
          </a:xfrm>
        </p:spPr>
        <p:txBody>
          <a:bodyPr/>
          <a:lstStyle/>
          <a:p>
            <a:pPr marL="0" indent="0">
              <a:buNone/>
            </a:pPr>
            <a:r>
              <a:rPr lang="en-US" sz="2800" b="1" u="sng" dirty="0" smtClean="0">
                <a:solidFill>
                  <a:schemeClr val="tx1"/>
                </a:solidFill>
                <a:latin typeface="Myriad Pro"/>
                <a:cs typeface="Myriad Pro"/>
              </a:rPr>
              <a:t>Career Examples</a:t>
            </a:r>
          </a:p>
          <a:p>
            <a:pPr marL="0" indent="0">
              <a:buNone/>
            </a:pPr>
            <a:r>
              <a:rPr lang="en-US" sz="2800" dirty="0" smtClean="0">
                <a:solidFill>
                  <a:schemeClr val="tx1"/>
                </a:solidFill>
                <a:latin typeface="Myriad Pro"/>
                <a:cs typeface="Myriad Pro"/>
              </a:rPr>
              <a:t>Landscape Crew Leader</a:t>
            </a:r>
            <a:endParaRPr lang="en-US" sz="2800" dirty="0">
              <a:solidFill>
                <a:schemeClr val="tx1"/>
              </a:solidFill>
              <a:latin typeface="Myriad Pro"/>
              <a:cs typeface="Myriad Pro"/>
            </a:endParaRPr>
          </a:p>
        </p:txBody>
      </p:sp>
      <p:sp>
        <p:nvSpPr>
          <p:cNvPr id="4" name="Content Placeholder 2"/>
          <p:cNvSpPr>
            <a:spLocks noGrp="1"/>
          </p:cNvSpPr>
          <p:nvPr>
            <p:ph sz="half" idx="1"/>
          </p:nvPr>
        </p:nvSpPr>
        <p:spPr>
          <a:xfrm>
            <a:off x="4846900" y="1321067"/>
            <a:ext cx="4189638" cy="4343400"/>
          </a:xfrm>
        </p:spPr>
        <p:txBody>
          <a:bodyPr/>
          <a:lstStyle/>
          <a:p>
            <a:pPr marL="0" indent="0">
              <a:buNone/>
            </a:pPr>
            <a:endParaRPr lang="en-US" sz="2800" dirty="0" smtClean="0">
              <a:solidFill>
                <a:schemeClr val="tx1"/>
              </a:solidFill>
              <a:latin typeface="Myriad Pro"/>
              <a:cs typeface="Myriad Pro"/>
            </a:endParaRPr>
          </a:p>
          <a:p>
            <a:pPr marL="0" indent="0">
              <a:buNone/>
            </a:pPr>
            <a:r>
              <a:rPr lang="en-US" sz="2800" dirty="0" smtClean="0">
                <a:solidFill>
                  <a:schemeClr val="tx1"/>
                </a:solidFill>
                <a:latin typeface="Myriad Pro"/>
                <a:cs typeface="Myriad Pro"/>
              </a:rPr>
              <a:t>Plant Production Specialist</a:t>
            </a:r>
            <a:endParaRPr lang="en-US" sz="2800" dirty="0">
              <a:solidFill>
                <a:schemeClr val="tx1"/>
              </a:solidFill>
              <a:latin typeface="Myriad Pro"/>
              <a:cs typeface="Myriad Pro"/>
            </a:endParaRPr>
          </a:p>
        </p:txBody>
      </p:sp>
      <p:pic>
        <p:nvPicPr>
          <p:cNvPr id="5" name="Picture 4" descr="Robot Spraying Ipad.jpg"/>
          <p:cNvPicPr>
            <a:picLocks noChangeAspect="1"/>
          </p:cNvPicPr>
          <p:nvPr/>
        </p:nvPicPr>
        <p:blipFill rotWithShape="1">
          <a:blip r:embed="rId3">
            <a:extLst>
              <a:ext uri="{28A0092B-C50C-407E-A947-70E740481C1C}">
                <a14:useLocalDpi xmlns:a14="http://schemas.microsoft.com/office/drawing/2010/main" val="0"/>
              </a:ext>
            </a:extLst>
          </a:blip>
          <a:srcRect t="11636" r="4932" b="6914"/>
          <a:stretch/>
        </p:blipFill>
        <p:spPr>
          <a:xfrm>
            <a:off x="4738077" y="2452075"/>
            <a:ext cx="4298461" cy="3839310"/>
          </a:xfrm>
          <a:prstGeom prst="rect">
            <a:avLst/>
          </a:prstGeom>
          <a:ln>
            <a:noFill/>
          </a:ln>
          <a:effectLst>
            <a:softEdge rad="112500"/>
          </a:effectLst>
        </p:spPr>
      </p:pic>
      <p:pic>
        <p:nvPicPr>
          <p:cNvPr id="6" name="Picture 5" descr="Automated LawnMower.jpg"/>
          <p:cNvPicPr>
            <a:picLocks noChangeAspect="1"/>
          </p:cNvPicPr>
          <p:nvPr/>
        </p:nvPicPr>
        <p:blipFill rotWithShape="1">
          <a:blip r:embed="rId4">
            <a:extLst>
              <a:ext uri="{28A0092B-C50C-407E-A947-70E740481C1C}">
                <a14:useLocalDpi xmlns:a14="http://schemas.microsoft.com/office/drawing/2010/main" val="0"/>
              </a:ext>
            </a:extLst>
          </a:blip>
          <a:srcRect l="21795" t="12428" r="15171" b="15100"/>
          <a:stretch/>
        </p:blipFill>
        <p:spPr>
          <a:xfrm>
            <a:off x="195045" y="2452075"/>
            <a:ext cx="4543031" cy="3917463"/>
          </a:xfrm>
          <a:prstGeom prst="rect">
            <a:avLst/>
          </a:prstGeom>
          <a:ln>
            <a:noFill/>
          </a:ln>
          <a:effectLst>
            <a:softEdge rad="112500"/>
          </a:effectLst>
        </p:spPr>
      </p:pic>
    </p:spTree>
    <p:extLst>
      <p:ext uri="{BB962C8B-B14F-4D97-AF65-F5344CB8AC3E}">
        <p14:creationId xmlns:p14="http://schemas.microsoft.com/office/powerpoint/2010/main" val="40415507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28270"/>
          </a:xfrm>
        </p:spPr>
        <p:txBody>
          <a:bodyPr/>
          <a:lstStyle/>
          <a:p>
            <a:r>
              <a:rPr lang="en-US" dirty="0" smtClean="0">
                <a:latin typeface="Myriad Pro"/>
                <a:cs typeface="Myriad Pro"/>
              </a:rPr>
              <a:t>Project funded by:</a:t>
            </a:r>
            <a:endParaRPr lang="en-US" dirty="0">
              <a:latin typeface="Myriad Pro"/>
              <a:cs typeface="Myriad Pro"/>
            </a:endParaRPr>
          </a:p>
        </p:txBody>
      </p:sp>
      <p:sp>
        <p:nvSpPr>
          <p:cNvPr id="3" name="Content Placeholder 2"/>
          <p:cNvSpPr>
            <a:spLocks noGrp="1"/>
          </p:cNvSpPr>
          <p:nvPr>
            <p:ph idx="1"/>
          </p:nvPr>
        </p:nvSpPr>
        <p:spPr/>
        <p:txBody>
          <a:bodyPr/>
          <a:lstStyle/>
          <a:p>
            <a:pPr marL="0" indent="0">
              <a:buNone/>
            </a:pPr>
            <a:r>
              <a:rPr lang="en-US" altLang="en-US" dirty="0">
                <a:solidFill>
                  <a:srgbClr val="000000"/>
                </a:solidFill>
                <a:latin typeface="Myriad Pro"/>
                <a:cs typeface="Myriad Pro"/>
              </a:rPr>
              <a:t>USDA Secondary Education, Two-Year Postsecondary Education, and Agriculture in the K-12 Classroom Challenge Grant (SPECA) Award No. 2017-38414-26963</a:t>
            </a:r>
          </a:p>
          <a:p>
            <a:endParaRPr lang="en-US" dirty="0">
              <a:solidFill>
                <a:srgbClr val="000000"/>
              </a:solidFill>
              <a:latin typeface="Myriad Pro"/>
              <a:cs typeface="Myriad Pro"/>
            </a:endParaRPr>
          </a:p>
        </p:txBody>
      </p:sp>
      <p:pic>
        <p:nvPicPr>
          <p:cNvPr id="4" name="Picture 146" descr="USDA NIFA Grants - Government Grants News And Appl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8" y="3473544"/>
            <a:ext cx="5407819"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5" descr="Image result for k-state research and extensi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184" y="3832319"/>
            <a:ext cx="3052763"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345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915211"/>
          </a:xfrm>
        </p:spPr>
        <p:txBody>
          <a:bodyPr/>
          <a:lstStyle/>
          <a:p>
            <a:r>
              <a:rPr lang="en-US" b="0" dirty="0" smtClean="0">
                <a:latin typeface="Myriad Pro"/>
                <a:cs typeface="Myriad Pro"/>
              </a:rPr>
              <a:t>Introduction</a:t>
            </a:r>
            <a:endParaRPr lang="en-US" b="0" dirty="0">
              <a:latin typeface="Myriad Pro"/>
              <a:cs typeface="Myriad Pro"/>
            </a:endParaRPr>
          </a:p>
        </p:txBody>
      </p:sp>
      <p:sp>
        <p:nvSpPr>
          <p:cNvPr id="6" name="Content Placeholder 5"/>
          <p:cNvSpPr>
            <a:spLocks noGrp="1"/>
          </p:cNvSpPr>
          <p:nvPr>
            <p:ph sz="half" idx="2"/>
          </p:nvPr>
        </p:nvSpPr>
        <p:spPr>
          <a:xfrm>
            <a:off x="4648200" y="1390311"/>
            <a:ext cx="4210050" cy="4665663"/>
          </a:xfrm>
        </p:spPr>
        <p:txBody>
          <a:bodyPr>
            <a:normAutofit/>
          </a:bodyPr>
          <a:lstStyle/>
          <a:p>
            <a:pPr marL="0" indent="0" algn="ctr">
              <a:buNone/>
            </a:pPr>
            <a:r>
              <a:rPr lang="en-US" sz="2400" dirty="0" smtClean="0">
                <a:solidFill>
                  <a:srgbClr val="000000"/>
                </a:solidFill>
                <a:latin typeface="Myriad Pro"/>
                <a:cs typeface="Myriad Pro"/>
              </a:rPr>
              <a:t>Robotics</a:t>
            </a:r>
          </a:p>
          <a:p>
            <a:pPr marL="0" indent="0" algn="ctr">
              <a:buNone/>
            </a:pPr>
            <a:endParaRPr lang="en-US" sz="2400" dirty="0">
              <a:solidFill>
                <a:srgbClr val="000000"/>
              </a:solidFill>
              <a:latin typeface="Myriad Pro"/>
              <a:cs typeface="Myriad Pro"/>
            </a:endParaRPr>
          </a:p>
          <a:p>
            <a:pPr marL="0" indent="0" algn="ctr">
              <a:buNone/>
            </a:pPr>
            <a:r>
              <a:rPr lang="en-US" sz="2400" dirty="0" smtClean="0">
                <a:solidFill>
                  <a:srgbClr val="000000"/>
                </a:solidFill>
                <a:latin typeface="Myriad Pro"/>
                <a:cs typeface="Myriad Pro"/>
              </a:rPr>
              <a:t>Examples of robotics in horticulture and plant science related fields</a:t>
            </a:r>
            <a:endParaRPr lang="en-US" sz="2400" dirty="0">
              <a:solidFill>
                <a:srgbClr val="000000"/>
              </a:solidFill>
              <a:latin typeface="Myriad Pro"/>
              <a:cs typeface="Myriad Pro"/>
            </a:endParaRPr>
          </a:p>
          <a:p>
            <a:pPr marL="0" indent="0" algn="ctr">
              <a:buNone/>
            </a:pPr>
            <a:r>
              <a:rPr lang="en-US" sz="2400" dirty="0" smtClean="0">
                <a:solidFill>
                  <a:srgbClr val="000000"/>
                </a:solidFill>
                <a:latin typeface="Myriad Pro"/>
                <a:cs typeface="Myriad Pro"/>
              </a:rPr>
              <a:t>Career opportunities</a:t>
            </a:r>
          </a:p>
        </p:txBody>
      </p:sp>
      <p:pic>
        <p:nvPicPr>
          <p:cNvPr id="5" name="Picture 4" descr="Robot with Plant.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7960" y="1022787"/>
            <a:ext cx="3389132" cy="5720042"/>
          </a:xfrm>
          <a:prstGeom prst="rect">
            <a:avLst/>
          </a:prstGeom>
          <a:ln>
            <a:noFill/>
          </a:ln>
          <a:effectLst>
            <a:softEdge rad="112500"/>
          </a:effectLst>
        </p:spPr>
      </p:pic>
    </p:spTree>
    <p:extLst>
      <p:ext uri="{BB962C8B-B14F-4D97-AF65-F5344CB8AC3E}">
        <p14:creationId xmlns:p14="http://schemas.microsoft.com/office/powerpoint/2010/main" val="8647004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00"/>
            <a:ext cx="8229600" cy="911358"/>
          </a:xfrm>
        </p:spPr>
        <p:txBody>
          <a:bodyPr/>
          <a:lstStyle/>
          <a:p>
            <a:r>
              <a:rPr lang="en-US" dirty="0" smtClean="0">
                <a:latin typeface="Myriad Pro"/>
                <a:cs typeface="Myriad Pro"/>
              </a:rPr>
              <a:t>Learning Objectives</a:t>
            </a:r>
            <a:endParaRPr lang="en-US" dirty="0">
              <a:latin typeface="Myriad Pro"/>
              <a:cs typeface="Myriad Pro"/>
            </a:endParaRPr>
          </a:p>
        </p:txBody>
      </p:sp>
      <p:sp>
        <p:nvSpPr>
          <p:cNvPr id="3" name="Content Placeholder 2"/>
          <p:cNvSpPr>
            <a:spLocks noGrp="1"/>
          </p:cNvSpPr>
          <p:nvPr>
            <p:ph sz="half" idx="1"/>
          </p:nvPr>
        </p:nvSpPr>
        <p:spPr>
          <a:xfrm>
            <a:off x="457199" y="1184200"/>
            <a:ext cx="8382061" cy="4712229"/>
          </a:xfrm>
        </p:spPr>
        <p:txBody>
          <a:bodyPr>
            <a:noAutofit/>
          </a:bodyPr>
          <a:lstStyle/>
          <a:p>
            <a:pPr marL="0" indent="0" algn="ctr">
              <a:spcBef>
                <a:spcPts val="0"/>
              </a:spcBef>
              <a:buNone/>
            </a:pPr>
            <a:r>
              <a:rPr lang="en-US" sz="2800" dirty="0" smtClean="0">
                <a:solidFill>
                  <a:srgbClr val="000000"/>
                </a:solidFill>
                <a:latin typeface="Myriad Pro"/>
                <a:cs typeface="Myriad Pro"/>
              </a:rPr>
              <a:t>Students will:</a:t>
            </a:r>
          </a:p>
          <a:p>
            <a:pPr marL="0" indent="0" algn="ctr">
              <a:spcBef>
                <a:spcPts val="0"/>
              </a:spcBef>
              <a:buNone/>
            </a:pPr>
            <a:endParaRPr lang="en-US" sz="1400" dirty="0" smtClean="0">
              <a:solidFill>
                <a:srgbClr val="000000"/>
              </a:solidFill>
              <a:latin typeface="Myriad Pro"/>
              <a:cs typeface="Myriad Pro"/>
            </a:endParaRPr>
          </a:p>
          <a:p>
            <a:pPr marL="0" indent="0" algn="ctr">
              <a:spcBef>
                <a:spcPts val="0"/>
              </a:spcBef>
              <a:buNone/>
            </a:pPr>
            <a:r>
              <a:rPr lang="en-US" sz="2800" dirty="0" smtClean="0">
                <a:solidFill>
                  <a:srgbClr val="000000"/>
                </a:solidFill>
                <a:latin typeface="Myriad Pro"/>
                <a:cs typeface="Myriad Pro"/>
              </a:rPr>
              <a:t>be able to describe different ways robots are used in </a:t>
            </a:r>
            <a:r>
              <a:rPr lang="en-US" sz="2800" dirty="0">
                <a:solidFill>
                  <a:srgbClr val="000000"/>
                </a:solidFill>
                <a:latin typeface="Myriad Pro"/>
                <a:cs typeface="Myriad Pro"/>
              </a:rPr>
              <a:t>horticulture and plant science related </a:t>
            </a:r>
            <a:r>
              <a:rPr lang="en-US" sz="2800" dirty="0" smtClean="0">
                <a:solidFill>
                  <a:srgbClr val="000000"/>
                </a:solidFill>
                <a:latin typeface="Myriad Pro"/>
                <a:cs typeface="Myriad Pro"/>
              </a:rPr>
              <a:t>fields</a:t>
            </a:r>
          </a:p>
          <a:p>
            <a:pPr marL="0" indent="0" algn="ctr">
              <a:spcBef>
                <a:spcPts val="0"/>
              </a:spcBef>
              <a:buNone/>
            </a:pPr>
            <a:endParaRPr lang="en-US" sz="2800" dirty="0" smtClean="0">
              <a:solidFill>
                <a:srgbClr val="000000"/>
              </a:solidFill>
              <a:latin typeface="Myriad Pro"/>
              <a:cs typeface="Myriad Pro"/>
            </a:endParaRPr>
          </a:p>
          <a:p>
            <a:pPr marL="0" indent="0" algn="ctr">
              <a:spcBef>
                <a:spcPts val="0"/>
              </a:spcBef>
              <a:buNone/>
            </a:pPr>
            <a:r>
              <a:rPr lang="en-US" sz="2800" dirty="0" smtClean="0">
                <a:solidFill>
                  <a:srgbClr val="000000"/>
                </a:solidFill>
                <a:latin typeface="Myriad Pro"/>
                <a:cs typeface="Myriad Pro"/>
              </a:rPr>
              <a:t>Be able to identify and describe different robot types</a:t>
            </a:r>
            <a:endParaRPr lang="en-US" sz="2800" dirty="0" smtClean="0">
              <a:solidFill>
                <a:srgbClr val="000000"/>
              </a:solidFill>
              <a:latin typeface="Myriad Pro"/>
              <a:cs typeface="Myriad Pro"/>
            </a:endParaRPr>
          </a:p>
          <a:p>
            <a:pPr marL="0" indent="0" algn="ctr">
              <a:spcBef>
                <a:spcPts val="0"/>
              </a:spcBef>
              <a:buNone/>
            </a:pPr>
            <a:endParaRPr lang="en-US" sz="2800" dirty="0">
              <a:solidFill>
                <a:srgbClr val="000000"/>
              </a:solidFill>
              <a:latin typeface="Myriad Pro"/>
              <a:cs typeface="Myriad Pro"/>
            </a:endParaRPr>
          </a:p>
          <a:p>
            <a:pPr marL="0" indent="0" algn="ctr">
              <a:spcBef>
                <a:spcPts val="0"/>
              </a:spcBef>
              <a:buNone/>
            </a:pPr>
            <a:r>
              <a:rPr lang="en-US" sz="2800" dirty="0" smtClean="0">
                <a:solidFill>
                  <a:srgbClr val="000000"/>
                </a:solidFill>
                <a:latin typeface="Myriad Pro"/>
                <a:cs typeface="Myriad Pro"/>
              </a:rPr>
              <a:t> </a:t>
            </a:r>
            <a:r>
              <a:rPr lang="en-US" sz="2800" dirty="0">
                <a:solidFill>
                  <a:srgbClr val="000000"/>
                </a:solidFill>
                <a:latin typeface="Myriad Pro"/>
                <a:cs typeface="Myriad Pro"/>
              </a:rPr>
              <a:t>be able to describe advantages and disadvantages of </a:t>
            </a:r>
            <a:r>
              <a:rPr lang="en-US" sz="2800" dirty="0" smtClean="0">
                <a:solidFill>
                  <a:srgbClr val="000000"/>
                </a:solidFill>
                <a:latin typeface="Myriad Pro"/>
                <a:cs typeface="Myriad Pro"/>
              </a:rPr>
              <a:t>robotics in </a:t>
            </a:r>
            <a:r>
              <a:rPr lang="en-US" sz="2800" dirty="0">
                <a:solidFill>
                  <a:srgbClr val="000000"/>
                </a:solidFill>
                <a:latin typeface="Myriad Pro"/>
                <a:cs typeface="Myriad Pro"/>
              </a:rPr>
              <a:t>horticulture and plant science related fields</a:t>
            </a:r>
          </a:p>
          <a:p>
            <a:pPr marL="0" indent="0" algn="ctr">
              <a:spcBef>
                <a:spcPts val="0"/>
              </a:spcBef>
              <a:buNone/>
            </a:pPr>
            <a:endParaRPr lang="en-US" sz="2800" dirty="0" smtClean="0">
              <a:solidFill>
                <a:srgbClr val="000000"/>
              </a:solidFill>
              <a:latin typeface="Myriad Pro"/>
              <a:cs typeface="Myriad Pro"/>
            </a:endParaRPr>
          </a:p>
        </p:txBody>
      </p:sp>
      <p:pic>
        <p:nvPicPr>
          <p:cNvPr id="5" name="Picture 4"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673" y="5039765"/>
            <a:ext cx="1713327" cy="1713327"/>
          </a:xfrm>
          <a:prstGeom prst="rect">
            <a:avLst/>
          </a:prstGeom>
        </p:spPr>
      </p:pic>
    </p:spTree>
    <p:extLst>
      <p:ext uri="{BB962C8B-B14F-4D97-AF65-F5344CB8AC3E}">
        <p14:creationId xmlns:p14="http://schemas.microsoft.com/office/powerpoint/2010/main" val="24885745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0"/>
            <a:ext cx="8042276" cy="905042"/>
          </a:xfrm>
        </p:spPr>
        <p:txBody>
          <a:bodyPr/>
          <a:lstStyle/>
          <a:p>
            <a:r>
              <a:rPr lang="en-US" dirty="0">
                <a:latin typeface="Myriad Pro"/>
                <a:cs typeface="Myriad Pro"/>
              </a:rPr>
              <a:t>Robotics</a:t>
            </a:r>
          </a:p>
        </p:txBody>
      </p:sp>
      <p:sp>
        <p:nvSpPr>
          <p:cNvPr id="3" name="Content Placeholder 2"/>
          <p:cNvSpPr>
            <a:spLocks noGrp="1"/>
          </p:cNvSpPr>
          <p:nvPr>
            <p:ph sz="half" idx="1"/>
          </p:nvPr>
        </p:nvSpPr>
        <p:spPr>
          <a:xfrm>
            <a:off x="532695" y="898412"/>
            <a:ext cx="8058856" cy="557839"/>
          </a:xfrm>
        </p:spPr>
        <p:txBody>
          <a:bodyPr>
            <a:normAutofit/>
          </a:bodyPr>
          <a:lstStyle/>
          <a:p>
            <a:pPr marL="0" indent="0" algn="ctr">
              <a:buNone/>
            </a:pPr>
            <a:r>
              <a:rPr lang="en-US" sz="2800" dirty="0" smtClean="0">
                <a:solidFill>
                  <a:srgbClr val="000000"/>
                </a:solidFill>
                <a:latin typeface="Myriad Pro"/>
                <a:cs typeface="Myriad Pro"/>
              </a:rPr>
              <a:t>What is robotics</a:t>
            </a:r>
            <a:r>
              <a:rPr lang="is-IS" sz="2800" dirty="0" smtClean="0">
                <a:solidFill>
                  <a:srgbClr val="000000"/>
                </a:solidFill>
                <a:latin typeface="Myriad Pro"/>
                <a:cs typeface="Myriad Pro"/>
              </a:rPr>
              <a:t>…?</a:t>
            </a:r>
            <a:r>
              <a:rPr lang="en-US" sz="2800" dirty="0" smtClean="0">
                <a:solidFill>
                  <a:srgbClr val="000000"/>
                </a:solidFill>
                <a:latin typeface="Myriad Pro"/>
                <a:cs typeface="Myriad Pro"/>
              </a:rPr>
              <a:t> </a:t>
            </a:r>
            <a:endParaRPr lang="en-US" sz="2800" dirty="0">
              <a:solidFill>
                <a:srgbClr val="000000"/>
              </a:solidFill>
              <a:latin typeface="Myriad Pro"/>
              <a:cs typeface="Myriad Pro"/>
            </a:endParaRPr>
          </a:p>
          <a:p>
            <a:pPr marL="0" indent="0" algn="ctr">
              <a:buNone/>
            </a:pPr>
            <a:endParaRPr lang="en-US" sz="2800" dirty="0">
              <a:solidFill>
                <a:srgbClr val="000000"/>
              </a:solidFill>
              <a:latin typeface="Myriad Pro"/>
              <a:cs typeface="Myriad Pro"/>
            </a:endParaRPr>
          </a:p>
        </p:txBody>
      </p:sp>
      <p:sp>
        <p:nvSpPr>
          <p:cNvPr id="4" name="TextBox 3"/>
          <p:cNvSpPr txBox="1"/>
          <p:nvPr/>
        </p:nvSpPr>
        <p:spPr>
          <a:xfrm>
            <a:off x="457200" y="1583330"/>
            <a:ext cx="8241688" cy="2554545"/>
          </a:xfrm>
          <a:prstGeom prst="rect">
            <a:avLst/>
          </a:prstGeom>
          <a:noFill/>
        </p:spPr>
        <p:txBody>
          <a:bodyPr wrap="square" rtlCol="0">
            <a:spAutoFit/>
          </a:bodyPr>
          <a:lstStyle/>
          <a:p>
            <a:pPr algn="ctr"/>
            <a:r>
              <a:rPr lang="en-US" sz="2400" dirty="0" smtClean="0">
                <a:latin typeface="Myriad Pro"/>
                <a:cs typeface="Myriad Pro"/>
              </a:rPr>
              <a:t>It’s an interdisciplinary field integrating computers, computer science, technology, along with engineering to produce machines</a:t>
            </a:r>
            <a:r>
              <a:rPr lang="is-IS" sz="2400" dirty="0" smtClean="0">
                <a:latin typeface="Myriad Pro"/>
                <a:cs typeface="Myriad Pro"/>
              </a:rPr>
              <a:t>… or robots</a:t>
            </a:r>
            <a:r>
              <a:rPr lang="en-US" sz="2400" dirty="0" smtClean="0">
                <a:latin typeface="Myriad Pro"/>
                <a:cs typeface="Myriad Pro"/>
              </a:rPr>
              <a:t>.</a:t>
            </a:r>
          </a:p>
          <a:p>
            <a:pPr algn="ctr"/>
            <a:endParaRPr lang="en-US" sz="1200" dirty="0">
              <a:latin typeface="Myriad Pro"/>
              <a:cs typeface="Myriad Pro"/>
            </a:endParaRPr>
          </a:p>
          <a:p>
            <a:pPr algn="ctr"/>
            <a:r>
              <a:rPr lang="en-US" sz="2400" dirty="0" smtClean="0">
                <a:latin typeface="Myriad Pro"/>
                <a:cs typeface="Myriad Pro"/>
              </a:rPr>
              <a:t>Overarching goal of robotics:  assist, replicate, or substitute for humans with various tasks.</a:t>
            </a:r>
          </a:p>
          <a:p>
            <a:pPr algn="ctr"/>
            <a:endParaRPr lang="en-US" sz="2400" dirty="0">
              <a:latin typeface="Myriad Pro"/>
              <a:cs typeface="Myriad Pro"/>
            </a:endParaRPr>
          </a:p>
        </p:txBody>
      </p:sp>
      <p:pic>
        <p:nvPicPr>
          <p:cNvPr id="8" name="Picture 7" descr="Smart Greenhouse.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45775" y="3615961"/>
            <a:ext cx="6819648" cy="3242039"/>
          </a:xfrm>
          <a:prstGeom prst="rect">
            <a:avLst/>
          </a:prstGeom>
          <a:ln>
            <a:noFill/>
          </a:ln>
          <a:effectLst>
            <a:softEdge rad="112500"/>
          </a:effectLst>
        </p:spPr>
      </p:pic>
    </p:spTree>
    <p:extLst>
      <p:ext uri="{BB962C8B-B14F-4D97-AF65-F5344CB8AC3E}">
        <p14:creationId xmlns:p14="http://schemas.microsoft.com/office/powerpoint/2010/main" val="37440775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obot flowers.jpg"/>
          <p:cNvPicPr>
            <a:picLocks noChangeAspect="1"/>
          </p:cNvPicPr>
          <p:nvPr/>
        </p:nvPicPr>
        <p:blipFill rotWithShape="1">
          <a:blip r:embed="rId3">
            <a:extLst>
              <a:ext uri="{28A0092B-C50C-407E-A947-70E740481C1C}">
                <a14:useLocalDpi xmlns:a14="http://schemas.microsoft.com/office/drawing/2010/main" val="0"/>
              </a:ext>
            </a:extLst>
          </a:blip>
          <a:srcRect l="14850" t="9543" r="34936" b="11397"/>
          <a:stretch/>
        </p:blipFill>
        <p:spPr>
          <a:xfrm>
            <a:off x="6083499" y="688537"/>
            <a:ext cx="2742514" cy="3238500"/>
          </a:xfrm>
          <a:prstGeom prst="rect">
            <a:avLst/>
          </a:prstGeom>
          <a:ln>
            <a:noFill/>
          </a:ln>
          <a:effectLst>
            <a:softEdge rad="112500"/>
          </a:effectLst>
        </p:spPr>
      </p:pic>
      <p:sp>
        <p:nvSpPr>
          <p:cNvPr id="2" name="Title 1"/>
          <p:cNvSpPr>
            <a:spLocks noGrp="1"/>
          </p:cNvSpPr>
          <p:nvPr>
            <p:ph type="title"/>
          </p:nvPr>
        </p:nvSpPr>
        <p:spPr>
          <a:xfrm>
            <a:off x="549275" y="0"/>
            <a:ext cx="8042276" cy="905042"/>
          </a:xfrm>
        </p:spPr>
        <p:txBody>
          <a:bodyPr/>
          <a:lstStyle/>
          <a:p>
            <a:r>
              <a:rPr lang="en-US" dirty="0">
                <a:latin typeface="Myriad Pro"/>
                <a:cs typeface="Myriad Pro"/>
              </a:rPr>
              <a:t>Robotics</a:t>
            </a:r>
          </a:p>
        </p:txBody>
      </p:sp>
      <p:sp>
        <p:nvSpPr>
          <p:cNvPr id="4" name="TextBox 3"/>
          <p:cNvSpPr txBox="1"/>
          <p:nvPr/>
        </p:nvSpPr>
        <p:spPr>
          <a:xfrm>
            <a:off x="457200" y="945469"/>
            <a:ext cx="8241688" cy="830997"/>
          </a:xfrm>
          <a:prstGeom prst="rect">
            <a:avLst/>
          </a:prstGeom>
          <a:noFill/>
        </p:spPr>
        <p:txBody>
          <a:bodyPr wrap="square" rtlCol="0">
            <a:spAutoFit/>
          </a:bodyPr>
          <a:lstStyle/>
          <a:p>
            <a:r>
              <a:rPr lang="en-US" sz="2400" dirty="0" smtClean="0">
                <a:latin typeface="Myriad Pro"/>
                <a:cs typeface="Myriad Pro"/>
              </a:rPr>
              <a:t>Can you name different types of robots?  </a:t>
            </a:r>
          </a:p>
          <a:p>
            <a:r>
              <a:rPr lang="en-US" sz="2400" dirty="0" smtClean="0">
                <a:latin typeface="Myriad Pro"/>
                <a:cs typeface="Myriad Pro"/>
              </a:rPr>
              <a:t>There are 5 types.</a:t>
            </a:r>
          </a:p>
        </p:txBody>
      </p:sp>
      <p:sp>
        <p:nvSpPr>
          <p:cNvPr id="7" name="TextBox 6"/>
          <p:cNvSpPr txBox="1"/>
          <p:nvPr/>
        </p:nvSpPr>
        <p:spPr>
          <a:xfrm>
            <a:off x="609600" y="2575605"/>
            <a:ext cx="4509477" cy="461665"/>
          </a:xfrm>
          <a:prstGeom prst="rect">
            <a:avLst/>
          </a:prstGeom>
          <a:noFill/>
        </p:spPr>
        <p:txBody>
          <a:bodyPr wrap="square" rtlCol="0">
            <a:spAutoFit/>
          </a:bodyPr>
          <a:lstStyle/>
          <a:p>
            <a:r>
              <a:rPr lang="en-US" sz="2400" dirty="0" smtClean="0">
                <a:latin typeface="Myriad Pro"/>
                <a:cs typeface="Myriad Pro"/>
              </a:rPr>
              <a:t>2.  Humanoid Robots</a:t>
            </a:r>
          </a:p>
        </p:txBody>
      </p:sp>
      <p:sp>
        <p:nvSpPr>
          <p:cNvPr id="9" name="TextBox 8"/>
          <p:cNvSpPr txBox="1"/>
          <p:nvPr/>
        </p:nvSpPr>
        <p:spPr>
          <a:xfrm>
            <a:off x="609600" y="2113940"/>
            <a:ext cx="4509477" cy="461665"/>
          </a:xfrm>
          <a:prstGeom prst="rect">
            <a:avLst/>
          </a:prstGeom>
          <a:noFill/>
        </p:spPr>
        <p:txBody>
          <a:bodyPr wrap="square" rtlCol="0">
            <a:spAutoFit/>
          </a:bodyPr>
          <a:lstStyle/>
          <a:p>
            <a:r>
              <a:rPr lang="en-US" sz="2400" dirty="0" smtClean="0">
                <a:latin typeface="Myriad Pro"/>
                <a:cs typeface="Myriad Pro"/>
              </a:rPr>
              <a:t>1.  Pre-Programmed  </a:t>
            </a:r>
          </a:p>
        </p:txBody>
      </p:sp>
      <p:sp>
        <p:nvSpPr>
          <p:cNvPr id="10" name="TextBox 9"/>
          <p:cNvSpPr txBox="1"/>
          <p:nvPr/>
        </p:nvSpPr>
        <p:spPr>
          <a:xfrm>
            <a:off x="609600" y="3037270"/>
            <a:ext cx="4509477" cy="461665"/>
          </a:xfrm>
          <a:prstGeom prst="rect">
            <a:avLst/>
          </a:prstGeom>
          <a:noFill/>
        </p:spPr>
        <p:txBody>
          <a:bodyPr wrap="square" rtlCol="0">
            <a:spAutoFit/>
          </a:bodyPr>
          <a:lstStyle/>
          <a:p>
            <a:r>
              <a:rPr lang="en-US" sz="2400" dirty="0" smtClean="0">
                <a:latin typeface="Myriad Pro"/>
                <a:cs typeface="Myriad Pro"/>
              </a:rPr>
              <a:t>3.  Autonomous Robots</a:t>
            </a:r>
          </a:p>
        </p:txBody>
      </p:sp>
      <p:sp>
        <p:nvSpPr>
          <p:cNvPr id="11" name="TextBox 10"/>
          <p:cNvSpPr txBox="1"/>
          <p:nvPr/>
        </p:nvSpPr>
        <p:spPr>
          <a:xfrm>
            <a:off x="609600" y="3482468"/>
            <a:ext cx="4509477" cy="461665"/>
          </a:xfrm>
          <a:prstGeom prst="rect">
            <a:avLst/>
          </a:prstGeom>
          <a:noFill/>
        </p:spPr>
        <p:txBody>
          <a:bodyPr wrap="square" rtlCol="0">
            <a:spAutoFit/>
          </a:bodyPr>
          <a:lstStyle/>
          <a:p>
            <a:r>
              <a:rPr lang="en-US" sz="2400" dirty="0" smtClean="0">
                <a:latin typeface="Myriad Pro"/>
                <a:cs typeface="Myriad Pro"/>
              </a:rPr>
              <a:t>4.  </a:t>
            </a:r>
            <a:r>
              <a:rPr lang="en-US" sz="2400" dirty="0" err="1" smtClean="0">
                <a:latin typeface="Myriad Pro"/>
                <a:cs typeface="Myriad Pro"/>
              </a:rPr>
              <a:t>Teleoperated</a:t>
            </a:r>
            <a:r>
              <a:rPr lang="en-US" sz="2400" dirty="0" smtClean="0">
                <a:latin typeface="Myriad Pro"/>
                <a:cs typeface="Myriad Pro"/>
              </a:rPr>
              <a:t> Robots</a:t>
            </a:r>
          </a:p>
        </p:txBody>
      </p:sp>
      <p:sp>
        <p:nvSpPr>
          <p:cNvPr id="12" name="TextBox 11"/>
          <p:cNvSpPr txBox="1"/>
          <p:nvPr/>
        </p:nvSpPr>
        <p:spPr>
          <a:xfrm>
            <a:off x="609600" y="3980423"/>
            <a:ext cx="4509477" cy="461665"/>
          </a:xfrm>
          <a:prstGeom prst="rect">
            <a:avLst/>
          </a:prstGeom>
          <a:noFill/>
        </p:spPr>
        <p:txBody>
          <a:bodyPr wrap="square" rtlCol="0">
            <a:spAutoFit/>
          </a:bodyPr>
          <a:lstStyle/>
          <a:p>
            <a:r>
              <a:rPr lang="en-US" sz="2400" dirty="0" smtClean="0">
                <a:latin typeface="Myriad Pro"/>
                <a:cs typeface="Myriad Pro"/>
              </a:rPr>
              <a:t>5.  Augmenting Robots</a:t>
            </a:r>
          </a:p>
        </p:txBody>
      </p:sp>
      <p:pic>
        <p:nvPicPr>
          <p:cNvPr id="6" name="Picture 5" descr="Roomba.jpg"/>
          <p:cNvPicPr>
            <a:picLocks noChangeAspect="1"/>
          </p:cNvPicPr>
          <p:nvPr/>
        </p:nvPicPr>
        <p:blipFill rotWithShape="1">
          <a:blip r:embed="rId4">
            <a:extLst>
              <a:ext uri="{28A0092B-C50C-407E-A947-70E740481C1C}">
                <a14:useLocalDpi xmlns:a14="http://schemas.microsoft.com/office/drawing/2010/main" val="0"/>
              </a:ext>
            </a:extLst>
          </a:blip>
          <a:srcRect l="9081" t="13197" r="10257" b="16239"/>
          <a:stretch/>
        </p:blipFill>
        <p:spPr>
          <a:xfrm>
            <a:off x="1342752" y="4640383"/>
            <a:ext cx="3131555" cy="2054623"/>
          </a:xfrm>
          <a:prstGeom prst="rect">
            <a:avLst/>
          </a:prstGeom>
          <a:ln>
            <a:noFill/>
          </a:ln>
          <a:effectLst>
            <a:softEdge rad="112500"/>
          </a:effectLst>
        </p:spPr>
      </p:pic>
      <p:pic>
        <p:nvPicPr>
          <p:cNvPr id="15" name="Picture 14" descr="Robot arm.jpg"/>
          <p:cNvPicPr>
            <a:picLocks noChangeAspect="1"/>
          </p:cNvPicPr>
          <p:nvPr/>
        </p:nvPicPr>
        <p:blipFill rotWithShape="1">
          <a:blip r:embed="rId5">
            <a:extLst>
              <a:ext uri="{28A0092B-C50C-407E-A947-70E740481C1C}">
                <a14:useLocalDpi xmlns:a14="http://schemas.microsoft.com/office/drawing/2010/main" val="0"/>
              </a:ext>
            </a:extLst>
          </a:blip>
          <a:srcRect l="8547" t="13197" r="7051" b="13675"/>
          <a:stretch/>
        </p:blipFill>
        <p:spPr>
          <a:xfrm>
            <a:off x="4804459" y="3980423"/>
            <a:ext cx="4119246" cy="2676769"/>
          </a:xfrm>
          <a:prstGeom prst="rect">
            <a:avLst/>
          </a:prstGeom>
          <a:ln>
            <a:noFill/>
          </a:ln>
          <a:effectLst>
            <a:softEdge rad="112500"/>
          </a:effectLst>
        </p:spPr>
      </p:pic>
    </p:spTree>
    <p:extLst>
      <p:ext uri="{BB962C8B-B14F-4D97-AF65-F5344CB8AC3E}">
        <p14:creationId xmlns:p14="http://schemas.microsoft.com/office/powerpoint/2010/main" val="3407312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78136"/>
          </a:xfrm>
        </p:spPr>
        <p:txBody>
          <a:bodyPr/>
          <a:lstStyle/>
          <a:p>
            <a:r>
              <a:rPr lang="en-US" dirty="0">
                <a:latin typeface="Myriad Pro"/>
                <a:cs typeface="Myriad Pro"/>
              </a:rPr>
              <a:t>Robotics</a:t>
            </a:r>
          </a:p>
        </p:txBody>
      </p:sp>
      <p:sp>
        <p:nvSpPr>
          <p:cNvPr id="3" name="Content Placeholder 2"/>
          <p:cNvSpPr>
            <a:spLocks noGrp="1"/>
          </p:cNvSpPr>
          <p:nvPr>
            <p:ph sz="half" idx="1"/>
          </p:nvPr>
        </p:nvSpPr>
        <p:spPr>
          <a:xfrm>
            <a:off x="192845" y="1084719"/>
            <a:ext cx="4196788" cy="4525963"/>
          </a:xfrm>
        </p:spPr>
        <p:txBody>
          <a:bodyPr>
            <a:normAutofit/>
          </a:bodyPr>
          <a:lstStyle/>
          <a:p>
            <a:pPr marL="0" indent="0">
              <a:buNone/>
            </a:pPr>
            <a:r>
              <a:rPr lang="en-US" sz="2800" b="1" dirty="0" smtClean="0">
                <a:solidFill>
                  <a:srgbClr val="000000"/>
                </a:solidFill>
                <a:latin typeface="Myriad Pro"/>
                <a:cs typeface="Myriad Pro"/>
              </a:rPr>
              <a:t>Horticulture Applications</a:t>
            </a:r>
          </a:p>
          <a:p>
            <a:pPr marL="0" indent="0">
              <a:buNone/>
            </a:pPr>
            <a:r>
              <a:rPr lang="en-US" sz="2800" dirty="0" smtClean="0">
                <a:solidFill>
                  <a:srgbClr val="000000"/>
                </a:solidFill>
                <a:latin typeface="Myriad Pro"/>
                <a:cs typeface="Myriad Pro"/>
              </a:rPr>
              <a:t>Robotic planting arm</a:t>
            </a: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p:txBody>
      </p:sp>
      <p:pic>
        <p:nvPicPr>
          <p:cNvPr id="4" name="Picture 3" descr="IMG_23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45" y="2207847"/>
            <a:ext cx="5138601" cy="3859661"/>
          </a:xfrm>
          <a:prstGeom prst="rect">
            <a:avLst/>
          </a:prstGeom>
          <a:ln>
            <a:noFill/>
          </a:ln>
          <a:effectLst>
            <a:softEdge rad="112500"/>
          </a:effectLst>
        </p:spPr>
      </p:pic>
      <p:pic>
        <p:nvPicPr>
          <p:cNvPr id="7" name="Picture 6" descr="IMG_2346.jpg"/>
          <p:cNvPicPr>
            <a:picLocks noChangeAspect="1"/>
          </p:cNvPicPr>
          <p:nvPr/>
        </p:nvPicPr>
        <p:blipFill rotWithShape="1">
          <a:blip r:embed="rId4">
            <a:extLst>
              <a:ext uri="{28A0092B-C50C-407E-A947-70E740481C1C}">
                <a14:useLocalDpi xmlns:a14="http://schemas.microsoft.com/office/drawing/2010/main" val="0"/>
              </a:ext>
            </a:extLst>
          </a:blip>
          <a:srcRect b="2601"/>
          <a:stretch/>
        </p:blipFill>
        <p:spPr>
          <a:xfrm>
            <a:off x="5500062" y="885712"/>
            <a:ext cx="3403905" cy="5823276"/>
          </a:xfrm>
          <a:prstGeom prst="rect">
            <a:avLst/>
          </a:prstGeom>
          <a:ln>
            <a:noFill/>
          </a:ln>
          <a:effectLst>
            <a:softEdge rad="112500"/>
          </a:effectLst>
        </p:spPr>
      </p:pic>
    </p:spTree>
    <p:extLst>
      <p:ext uri="{BB962C8B-B14F-4D97-AF65-F5344CB8AC3E}">
        <p14:creationId xmlns:p14="http://schemas.microsoft.com/office/powerpoint/2010/main" val="13168765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78136"/>
          </a:xfrm>
        </p:spPr>
        <p:txBody>
          <a:bodyPr/>
          <a:lstStyle/>
          <a:p>
            <a:r>
              <a:rPr lang="en-US" dirty="0">
                <a:latin typeface="Myriad Pro"/>
                <a:cs typeface="Myriad Pro"/>
              </a:rPr>
              <a:t>Robotics</a:t>
            </a:r>
          </a:p>
        </p:txBody>
      </p:sp>
      <p:sp>
        <p:nvSpPr>
          <p:cNvPr id="3" name="Content Placeholder 2"/>
          <p:cNvSpPr>
            <a:spLocks noGrp="1"/>
          </p:cNvSpPr>
          <p:nvPr>
            <p:ph sz="half" idx="1"/>
          </p:nvPr>
        </p:nvSpPr>
        <p:spPr>
          <a:xfrm>
            <a:off x="192844" y="1084719"/>
            <a:ext cx="7134079" cy="4525963"/>
          </a:xfrm>
        </p:spPr>
        <p:txBody>
          <a:bodyPr>
            <a:normAutofit/>
          </a:bodyPr>
          <a:lstStyle/>
          <a:p>
            <a:pPr marL="0" indent="0">
              <a:buNone/>
            </a:pPr>
            <a:r>
              <a:rPr lang="en-US" sz="2800" b="1" dirty="0" smtClean="0">
                <a:solidFill>
                  <a:srgbClr val="000000"/>
                </a:solidFill>
                <a:latin typeface="Myriad Pro"/>
                <a:cs typeface="Myriad Pro"/>
              </a:rPr>
              <a:t>Horticulture Applications</a:t>
            </a:r>
          </a:p>
          <a:p>
            <a:pPr marL="0" indent="0">
              <a:buNone/>
            </a:pPr>
            <a:r>
              <a:rPr lang="en-US" sz="2800" dirty="0" smtClean="0">
                <a:solidFill>
                  <a:srgbClr val="000000"/>
                </a:solidFill>
                <a:latin typeface="Myriad Pro"/>
                <a:cs typeface="Myriad Pro"/>
              </a:rPr>
              <a:t>Robotic cutting and planting robot</a:t>
            </a: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p:txBody>
      </p:sp>
      <p:pic>
        <p:nvPicPr>
          <p:cNvPr id="5" name="Picture 4" descr="maxresdefault.jpg"/>
          <p:cNvPicPr>
            <a:picLocks noChangeAspect="1"/>
          </p:cNvPicPr>
          <p:nvPr/>
        </p:nvPicPr>
        <p:blipFill rotWithShape="1">
          <a:blip r:embed="rId3">
            <a:extLst>
              <a:ext uri="{28A0092B-C50C-407E-A947-70E740481C1C}">
                <a14:useLocalDpi xmlns:a14="http://schemas.microsoft.com/office/drawing/2010/main" val="0"/>
              </a:ext>
            </a:extLst>
          </a:blip>
          <a:srcRect r="1176" b="22968"/>
          <a:stretch/>
        </p:blipFill>
        <p:spPr>
          <a:xfrm>
            <a:off x="0" y="2625481"/>
            <a:ext cx="9036538" cy="3962124"/>
          </a:xfrm>
          <a:prstGeom prst="rect">
            <a:avLst/>
          </a:prstGeom>
          <a:ln>
            <a:noFill/>
          </a:ln>
          <a:effectLst>
            <a:softEdge rad="112500"/>
          </a:effectLst>
        </p:spPr>
      </p:pic>
    </p:spTree>
    <p:extLst>
      <p:ext uri="{BB962C8B-B14F-4D97-AF65-F5344CB8AC3E}">
        <p14:creationId xmlns:p14="http://schemas.microsoft.com/office/powerpoint/2010/main" val="686094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86492"/>
          </a:xfrm>
        </p:spPr>
        <p:txBody>
          <a:bodyPr/>
          <a:lstStyle/>
          <a:p>
            <a:r>
              <a:rPr lang="en-US" dirty="0">
                <a:latin typeface="Myriad Pro"/>
                <a:cs typeface="Myriad Pro"/>
              </a:rPr>
              <a:t>Robotics</a:t>
            </a:r>
          </a:p>
        </p:txBody>
      </p:sp>
      <p:sp>
        <p:nvSpPr>
          <p:cNvPr id="3" name="Content Placeholder 2"/>
          <p:cNvSpPr>
            <a:spLocks noGrp="1"/>
          </p:cNvSpPr>
          <p:nvPr>
            <p:ph sz="half" idx="1"/>
          </p:nvPr>
        </p:nvSpPr>
        <p:spPr>
          <a:xfrm>
            <a:off x="341004" y="1082431"/>
            <a:ext cx="6995688" cy="4525963"/>
          </a:xfrm>
        </p:spPr>
        <p:txBody>
          <a:bodyPr>
            <a:normAutofit/>
          </a:bodyPr>
          <a:lstStyle/>
          <a:p>
            <a:pPr marL="0" indent="0">
              <a:buNone/>
            </a:pPr>
            <a:r>
              <a:rPr lang="en-US" sz="2800" b="1" dirty="0" smtClean="0">
                <a:solidFill>
                  <a:srgbClr val="000000"/>
                </a:solidFill>
                <a:latin typeface="Myriad Pro"/>
                <a:cs typeface="Myriad Pro"/>
              </a:rPr>
              <a:t>Horticulture Applications</a:t>
            </a:r>
          </a:p>
          <a:p>
            <a:pPr marL="0" indent="0">
              <a:buNone/>
            </a:pPr>
            <a:r>
              <a:rPr lang="en-US" sz="2800" dirty="0" smtClean="0">
                <a:solidFill>
                  <a:srgbClr val="000000"/>
                </a:solidFill>
                <a:latin typeface="Myriad Pro"/>
                <a:cs typeface="Myriad Pro"/>
              </a:rPr>
              <a:t>Pesticide, herbicide, fertilization applications</a:t>
            </a: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p:txBody>
      </p:sp>
      <p:pic>
        <p:nvPicPr>
          <p:cNvPr id="6" name="Picture 5" descr="Screen Shot 2021-11-04 at 5.07.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771" y="2345012"/>
            <a:ext cx="6486768" cy="4337139"/>
          </a:xfrm>
          <a:prstGeom prst="rect">
            <a:avLst/>
          </a:prstGeom>
          <a:ln>
            <a:noFill/>
          </a:ln>
          <a:effectLst>
            <a:softEdge rad="112500"/>
          </a:effectLst>
        </p:spPr>
      </p:pic>
    </p:spTree>
    <p:extLst>
      <p:ext uri="{BB962C8B-B14F-4D97-AF65-F5344CB8AC3E}">
        <p14:creationId xmlns:p14="http://schemas.microsoft.com/office/powerpoint/2010/main" val="13168765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86492"/>
          </a:xfrm>
        </p:spPr>
        <p:txBody>
          <a:bodyPr/>
          <a:lstStyle/>
          <a:p>
            <a:r>
              <a:rPr lang="en-US" dirty="0">
                <a:latin typeface="Myriad Pro"/>
                <a:cs typeface="Myriad Pro"/>
              </a:rPr>
              <a:t>Robotics</a:t>
            </a:r>
          </a:p>
        </p:txBody>
      </p:sp>
      <p:sp>
        <p:nvSpPr>
          <p:cNvPr id="3" name="Content Placeholder 2"/>
          <p:cNvSpPr>
            <a:spLocks noGrp="1"/>
          </p:cNvSpPr>
          <p:nvPr>
            <p:ph sz="half" idx="1"/>
          </p:nvPr>
        </p:nvSpPr>
        <p:spPr>
          <a:xfrm>
            <a:off x="4575635" y="990229"/>
            <a:ext cx="4432326" cy="4525963"/>
          </a:xfrm>
        </p:spPr>
        <p:txBody>
          <a:bodyPr>
            <a:normAutofit/>
          </a:bodyPr>
          <a:lstStyle/>
          <a:p>
            <a:pPr marL="0" indent="0">
              <a:buNone/>
            </a:pPr>
            <a:r>
              <a:rPr lang="en-US" sz="2800" b="1" dirty="0" smtClean="0">
                <a:solidFill>
                  <a:srgbClr val="000000"/>
                </a:solidFill>
                <a:latin typeface="Myriad Pro"/>
                <a:cs typeface="Myriad Pro"/>
              </a:rPr>
              <a:t>Horticulture Applications</a:t>
            </a:r>
          </a:p>
          <a:p>
            <a:pPr marL="0" indent="0">
              <a:buNone/>
            </a:pPr>
            <a:r>
              <a:rPr lang="en-US" sz="2800" dirty="0" smtClean="0">
                <a:solidFill>
                  <a:srgbClr val="000000"/>
                </a:solidFill>
                <a:latin typeface="Myriad Pro"/>
                <a:cs typeface="Myriad Pro"/>
              </a:rPr>
              <a:t>Robotic Fruit </a:t>
            </a:r>
            <a:r>
              <a:rPr lang="en-US" sz="2800" dirty="0" smtClean="0">
                <a:solidFill>
                  <a:srgbClr val="000000"/>
                </a:solidFill>
                <a:latin typeface="Myriad Pro"/>
                <a:cs typeface="Myriad Pro"/>
              </a:rPr>
              <a:t>and Produce </a:t>
            </a:r>
            <a:r>
              <a:rPr lang="en-US" sz="2800" dirty="0" smtClean="0">
                <a:solidFill>
                  <a:srgbClr val="000000"/>
                </a:solidFill>
                <a:latin typeface="Myriad Pro"/>
                <a:cs typeface="Myriad Pro"/>
              </a:rPr>
              <a:t>Harvester and Packager</a:t>
            </a:r>
            <a:endParaRPr lang="en-US" sz="2800" dirty="0">
              <a:solidFill>
                <a:srgbClr val="000000"/>
              </a:solidFill>
              <a:latin typeface="Myriad Pro"/>
              <a:cs typeface="Myriad Pro"/>
            </a:endParaRPr>
          </a:p>
          <a:p>
            <a:pPr marL="0" indent="0">
              <a:buNone/>
            </a:pPr>
            <a:endParaRPr lang="en-US" sz="2800" dirty="0">
              <a:solidFill>
                <a:srgbClr val="000000"/>
              </a:solidFill>
              <a:latin typeface="Myriad Pro"/>
              <a:cs typeface="Myriad Pro"/>
            </a:endParaRPr>
          </a:p>
        </p:txBody>
      </p:sp>
      <p:pic>
        <p:nvPicPr>
          <p:cNvPr id="6" name="Picture 5" descr="Robotic Tomato Picking Arm.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4290" y="2602243"/>
            <a:ext cx="5862633" cy="3892589"/>
          </a:xfrm>
          <a:prstGeom prst="rect">
            <a:avLst/>
          </a:prstGeom>
          <a:ln>
            <a:noFill/>
          </a:ln>
          <a:effectLst>
            <a:softEdge rad="112500"/>
          </a:effectLst>
        </p:spPr>
      </p:pic>
    </p:spTree>
    <p:extLst>
      <p:ext uri="{BB962C8B-B14F-4D97-AF65-F5344CB8AC3E}">
        <p14:creationId xmlns:p14="http://schemas.microsoft.com/office/powerpoint/2010/main" val="151303603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Inspiration">
      <a:dk1>
        <a:sysClr val="windowText" lastClr="000000"/>
      </a:dk1>
      <a:lt1>
        <a:sysClr val="window" lastClr="FFFFFF"/>
      </a:lt1>
      <a:dk2>
        <a:srgbClr val="2F2F26"/>
      </a:dk2>
      <a:lt2>
        <a:srgbClr val="9FA795"/>
      </a:lt2>
      <a:accent1>
        <a:srgbClr val="749805"/>
      </a:accent1>
      <a:accent2>
        <a:srgbClr val="BACC82"/>
      </a:accent2>
      <a:accent3>
        <a:srgbClr val="6E9EC2"/>
      </a:accent3>
      <a:accent4>
        <a:srgbClr val="2046A5"/>
      </a:accent4>
      <a:accent5>
        <a:srgbClr val="5039C6"/>
      </a:accent5>
      <a:accent6>
        <a:srgbClr val="7411D0"/>
      </a:accent6>
      <a:hlink>
        <a:srgbClr val="FFC000"/>
      </a:hlink>
      <a:folHlink>
        <a:srgbClr val="C0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2794</TotalTime>
  <Words>2000</Words>
  <Application>Microsoft Macintosh PowerPoint</Application>
  <PresentationFormat>On-screen Show (4:3)</PresentationFormat>
  <Paragraphs>185</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Breeze</vt:lpstr>
      <vt:lpstr>PowerPoint Presentation</vt:lpstr>
      <vt:lpstr>Introduction</vt:lpstr>
      <vt:lpstr>Learning Objectives</vt:lpstr>
      <vt:lpstr>Robotics</vt:lpstr>
      <vt:lpstr>Robotics</vt:lpstr>
      <vt:lpstr>Robotics</vt:lpstr>
      <vt:lpstr>Robotics</vt:lpstr>
      <vt:lpstr>Robotics</vt:lpstr>
      <vt:lpstr>Robotics</vt:lpstr>
      <vt:lpstr>Robotics</vt:lpstr>
      <vt:lpstr>Robotics</vt:lpstr>
      <vt:lpstr>Robotics</vt:lpstr>
      <vt:lpstr>Robotics</vt:lpstr>
      <vt:lpstr>Robotics</vt:lpstr>
      <vt:lpstr>Robotics and Careers</vt:lpstr>
      <vt:lpstr>Project funded by:</vt:lpstr>
    </vt:vector>
  </TitlesOfParts>
  <Company>Kansas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Miller</dc:creator>
  <cp:lastModifiedBy>Chad Miller</cp:lastModifiedBy>
  <cp:revision>333</cp:revision>
  <dcterms:created xsi:type="dcterms:W3CDTF">2018-02-18T22:18:30Z</dcterms:created>
  <dcterms:modified xsi:type="dcterms:W3CDTF">2021-11-04T22:57:45Z</dcterms:modified>
</cp:coreProperties>
</file>