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430" r:id="rId2"/>
    <p:sldId id="415" r:id="rId3"/>
    <p:sldId id="416" r:id="rId4"/>
    <p:sldId id="417" r:id="rId5"/>
    <p:sldId id="418" r:id="rId6"/>
    <p:sldId id="421" r:id="rId7"/>
    <p:sldId id="422" r:id="rId8"/>
    <p:sldId id="419" r:id="rId9"/>
    <p:sldId id="423" r:id="rId10"/>
    <p:sldId id="433" r:id="rId11"/>
    <p:sldId id="424" r:id="rId12"/>
    <p:sldId id="428" r:id="rId13"/>
    <p:sldId id="431" r:id="rId14"/>
    <p:sldId id="427" r:id="rId15"/>
    <p:sldId id="432" r:id="rId16"/>
    <p:sldId id="42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56154" autoAdjust="0"/>
  </p:normalViewPr>
  <p:slideViewPr>
    <p:cSldViewPr snapToGrid="0" snapToObjects="1">
      <p:cViewPr varScale="1">
        <p:scale>
          <a:sx n="99" d="100"/>
          <a:sy n="99" d="100"/>
        </p:scale>
        <p:origin x="-1008" y="-9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2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676F2-37A1-BB4A-B976-5492EF20EFA8}" type="datetimeFigureOut">
              <a:rPr lang="en-US" smtClean="0"/>
              <a:t>11/4/21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BE073-6B86-B249-B2B8-E74EF5CB3C8C}" type="slidenum">
              <a:rPr lang="en-US" smtClean="0"/>
              <a:t>‹#›</a:t>
            </a:fld>
            <a:endParaRPr lang="en-US"/>
          </a:p>
        </p:txBody>
      </p:sp>
    </p:spTree>
    <p:extLst>
      <p:ext uri="{BB962C8B-B14F-4D97-AF65-F5344CB8AC3E}">
        <p14:creationId xmlns:p14="http://schemas.microsoft.com/office/powerpoint/2010/main" val="28162665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lZJMgTgXRGU"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youtube.com/watch?v=uumAVdEv_j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youtube.com/watch?v=qj5tODEA1-w"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youtube.com/watch?v=berOD5xMNM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a3u-h8W9l8" TargetMode="External"/><Relationship Id="rId4" Type="http://schemas.openxmlformats.org/officeDocument/2006/relationships/hyperlink" Target="https://www.youtube.com/watch?v=f2KxbhhXjpA"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the class overview for drones in horticulture. We will define what drones are  and better understand their use and significance in the horticulture industry.  Several examples will be shared and shown.  Students will also learn about different horticulture and plant science career opportunities that would include facets of drone application and use.  </a:t>
            </a:r>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2</a:t>
            </a:fld>
            <a:endParaRPr lang="en-US"/>
          </a:p>
        </p:txBody>
      </p:sp>
    </p:spTree>
    <p:extLst>
      <p:ext uri="{BB962C8B-B14F-4D97-AF65-F5344CB8AC3E}">
        <p14:creationId xmlns:p14="http://schemas.microsoft.com/office/powerpoint/2010/main" val="744654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 have been developed and modified to assist in pollinations.  The</a:t>
            </a:r>
            <a:r>
              <a:rPr lang="en-US" baseline="0" dirty="0" smtClean="0"/>
              <a:t> drones have been employed in the outdoors in orchard systems, in which the drones can fly over receptive flowers and drop pollen from the pollen ‘catch’.  </a:t>
            </a:r>
          </a:p>
          <a:p>
            <a:endParaRPr lang="en-US" baseline="0" dirty="0" smtClean="0"/>
          </a:p>
          <a:p>
            <a:r>
              <a:rPr lang="en-US" baseline="0" dirty="0" smtClean="0"/>
              <a:t>Drones are also being used and researched in protected environments to assist with crop pollination.  In protected environments, there can often be deficiencies in two methods used by plants for pollination (that hopefully leads to fertilization and then fruits):  wind and insects (bees for example).  The drones can hover and create wind, like described in the video below, and/or they could function to drop pollen, like that described above in an orchard.  In both cases, this can help to increase potential yield in the protected environment.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Video to watch:  </a:t>
            </a:r>
            <a:r>
              <a:rPr lang="en-US" sz="1200" b="1" kern="1200" dirty="0" smtClean="0">
                <a:solidFill>
                  <a:schemeClr val="tx1"/>
                </a:solidFill>
                <a:effectLst/>
                <a:latin typeface="+mn-lt"/>
                <a:ea typeface="+mn-ea"/>
                <a:cs typeface="+mn-cs"/>
              </a:rPr>
              <a:t>Scientists Use Drones to Artificially Pollinate Strawberries (1:01)</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https://www.youtube.com/watch?v=lZJMgTgXRGU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11</a:t>
            </a:fld>
            <a:endParaRPr lang="en-US"/>
          </a:p>
        </p:txBody>
      </p:sp>
    </p:spTree>
    <p:extLst>
      <p:ext uri="{BB962C8B-B14F-4D97-AF65-F5344CB8AC3E}">
        <p14:creationId xmlns:p14="http://schemas.microsoft.com/office/powerpoint/2010/main" val="398000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a:t>
            </a:r>
            <a:r>
              <a:rPr lang="en-US" baseline="0" dirty="0"/>
              <a:t> provides examples of Advantages and Disadvantages of Drone use and implementation into horticulture and plant science </a:t>
            </a:r>
            <a:r>
              <a:rPr lang="en-US" baseline="0" dirty="0" smtClean="0"/>
              <a:t>fields.  But before going to that slide, there is an opportunity for a class activity.</a:t>
            </a:r>
            <a:endParaRPr lang="en-US" baseline="0" dirty="0"/>
          </a:p>
          <a:p>
            <a:endParaRPr lang="en-US" baseline="0" dirty="0"/>
          </a:p>
          <a:p>
            <a:r>
              <a:rPr lang="en-US" b="1" baseline="0" dirty="0"/>
              <a:t>Class Activity</a:t>
            </a:r>
            <a:r>
              <a:rPr lang="en-US" baseline="0" dirty="0"/>
              <a:t>:  In a group or pair share, take X amount of time to brainstorm different Advantages and Disadvantages to drone use.  </a:t>
            </a:r>
          </a:p>
          <a:p>
            <a:r>
              <a:rPr lang="en-US" baseline="0" dirty="0"/>
              <a:t/>
            </a:r>
            <a:br>
              <a:rPr lang="en-US" baseline="0" dirty="0"/>
            </a:br>
            <a:r>
              <a:rPr lang="en-US" baseline="0" dirty="0"/>
              <a:t>When they come back to the larger class, can have them list on the board.</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12</a:t>
            </a:fld>
            <a:endParaRPr lang="en-US"/>
          </a:p>
        </p:txBody>
      </p:sp>
    </p:spTree>
    <p:extLst>
      <p:ext uri="{BB962C8B-B14F-4D97-AF65-F5344CB8AC3E}">
        <p14:creationId xmlns:p14="http://schemas.microsoft.com/office/powerpoint/2010/main" val="207535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a:t>
            </a:r>
            <a:r>
              <a:rPr lang="en-US" baseline="0" dirty="0"/>
              <a:t> both some advantages and disadvantages of drones and drone use in the industry</a:t>
            </a:r>
            <a:r>
              <a:rPr lang="en-US" baseline="0" dirty="0" smtClean="0"/>
              <a:t>.</a:t>
            </a:r>
          </a:p>
          <a:p>
            <a:endParaRPr lang="en-US" baseline="0" dirty="0" smtClean="0"/>
          </a:p>
          <a:p>
            <a:r>
              <a:rPr lang="en-US" baseline="0" dirty="0" smtClean="0"/>
              <a:t>Many of these advantages/disadvantages can be described or related to each of the drone examples in previous slides.</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55BE073-6B86-B249-B2B8-E74EF5CB3C8C}" type="slidenum">
              <a:rPr lang="en-US" smtClean="0"/>
              <a:t>13</a:t>
            </a:fld>
            <a:endParaRPr lang="en-US"/>
          </a:p>
        </p:txBody>
      </p:sp>
    </p:spTree>
    <p:extLst>
      <p:ext uri="{BB962C8B-B14F-4D97-AF65-F5344CB8AC3E}">
        <p14:creationId xmlns:p14="http://schemas.microsoft.com/office/powerpoint/2010/main" val="207535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future for drones is quite positive and exciting.  As drones and drone use continue to increase in agriculture and the horticulture industry, additional jobs and careers using and employing drones will become available and necessary.  Moreover, these technologies can assist in our efforts to mitigate and adapt to the changing climate, along with increasing population.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Greenhouse</a:t>
            </a:r>
            <a:r>
              <a:rPr lang="en-US" baseline="0" dirty="0" smtClean="0"/>
              <a:t> tomato grower:  Use of drones for pollination.  The vibrations from the drone could mimic the vibration or buzz from bees, and assist in pollen release.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Orchard manager:  Drones could be helpful in distributing pollen for increased crop yields.  These technologies could also serve to assist the grower in identifying any pest pressures, so they can be remediated in a quick and proper manner.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Ecologist: Drone use could assist in better land management and plant control or implementation, as drones could be used to inventory and assess environment changes and growth patterns.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are just a few of the careers and professions that could include drone usage and implementation.</a:t>
            </a:r>
          </a:p>
        </p:txBody>
      </p:sp>
      <p:sp>
        <p:nvSpPr>
          <p:cNvPr id="4" name="Slide Number Placeholder 3"/>
          <p:cNvSpPr>
            <a:spLocks noGrp="1"/>
          </p:cNvSpPr>
          <p:nvPr>
            <p:ph type="sldNum" sz="quarter" idx="10"/>
          </p:nvPr>
        </p:nvSpPr>
        <p:spPr/>
        <p:txBody>
          <a:bodyPr/>
          <a:lstStyle/>
          <a:p>
            <a:fld id="{755BE073-6B86-B249-B2B8-E74EF5CB3C8C}" type="slidenum">
              <a:rPr lang="en-US" smtClean="0"/>
              <a:t>14</a:t>
            </a:fld>
            <a:endParaRPr lang="en-US"/>
          </a:p>
        </p:txBody>
      </p:sp>
    </p:spTree>
    <p:extLst>
      <p:ext uri="{BB962C8B-B14F-4D97-AF65-F5344CB8AC3E}">
        <p14:creationId xmlns:p14="http://schemas.microsoft.com/office/powerpoint/2010/main" val="2408611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described in the previous slide, the future for drones is positive and exciting. And with more implementation and drone use, there will be ample opportunities and the need for professionally trained drone operators and pilots.  A couple examples of undergraduate programs that provide degree-based training include, Kansas State University Salina Aerospace and Technology Campus (https://</a:t>
            </a:r>
            <a:r>
              <a:rPr lang="en-US" baseline="0" dirty="0" err="1" smtClean="0"/>
              <a:t>www.salina.k-state.edu</a:t>
            </a:r>
            <a:r>
              <a:rPr lang="en-US" baseline="0" dirty="0" smtClean="0"/>
              <a:t>/academics/degree-options/</a:t>
            </a:r>
            <a:r>
              <a:rPr lang="en-US" baseline="0" dirty="0" err="1" smtClean="0"/>
              <a:t>uas</a:t>
            </a:r>
            <a:r>
              <a:rPr lang="en-US" baseline="0" dirty="0" smtClean="0"/>
              <a:t>-flight/) and University of Nebraska at Omaha.  These are only two of the number of programs available for consideration.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As drones and drone use continue to increase in agriculture and the horticulture industry, additional jobs and careers using and employing drones will become available and necessary.  Moreover, these technologies can assist in our efforts to mitigate and adapt to the changing climate, along with increasing population.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15</a:t>
            </a:fld>
            <a:endParaRPr lang="en-US"/>
          </a:p>
        </p:txBody>
      </p:sp>
    </p:spTree>
    <p:extLst>
      <p:ext uri="{BB962C8B-B14F-4D97-AF65-F5344CB8AC3E}">
        <p14:creationId xmlns:p14="http://schemas.microsoft.com/office/powerpoint/2010/main" val="240861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the class objectives associated with drones in the horticulture industry.</a:t>
            </a:r>
          </a:p>
          <a:p>
            <a:endParaRPr lang="en-US" dirty="0" smtClean="0"/>
          </a:p>
          <a:p>
            <a:r>
              <a:rPr lang="en-US" dirty="0" smtClean="0"/>
              <a:t>***Learning to fly a drone may be prohibitive</a:t>
            </a:r>
            <a:r>
              <a:rPr lang="en-US" baseline="0" dirty="0" smtClean="0"/>
              <a:t> for most instances, due to regulations.  ALWAYS know the limits of drone or UAVs respective of your local, state, and federal laws.</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3</a:t>
            </a:fld>
            <a:endParaRPr lang="en-US"/>
          </a:p>
        </p:txBody>
      </p:sp>
    </p:spTree>
    <p:extLst>
      <p:ext uri="{BB962C8B-B14F-4D97-AF65-F5344CB8AC3E}">
        <p14:creationId xmlns:p14="http://schemas.microsoft.com/office/powerpoint/2010/main" val="378808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a drone:  an</a:t>
            </a:r>
            <a:r>
              <a:rPr lang="en-US" baseline="0" dirty="0" smtClean="0"/>
              <a:t> </a:t>
            </a:r>
            <a:r>
              <a:rPr lang="en-US" baseline="0" dirty="0" err="1" smtClean="0"/>
              <a:t>uncrewed</a:t>
            </a:r>
            <a:r>
              <a:rPr lang="en-US" baseline="0" dirty="0" smtClean="0"/>
              <a:t> or unpiloted aircraft or ship, that is guided by remote control or onboard computers.  Merriam Webster.</a:t>
            </a:r>
          </a:p>
          <a:p>
            <a:endParaRPr lang="en-US" baseline="0" dirty="0" smtClean="0"/>
          </a:p>
          <a:p>
            <a:r>
              <a:rPr lang="en-US" baseline="0" dirty="0" smtClean="0"/>
              <a:t>Other names for drones can be Unmanned Aerial Vehicles (UAV) or Unmanned Aircraft Systems (UAS)</a:t>
            </a:r>
          </a:p>
          <a:p>
            <a:endParaRPr lang="en-US" baseline="0" dirty="0" smtClean="0"/>
          </a:p>
          <a:p>
            <a:r>
              <a:rPr lang="en-US" baseline="0" dirty="0" smtClean="0"/>
              <a:t>Question 1:  How many of you have a drone?  Or maybe your family?  How many have operated one?  It’s very similar to a radio or remote controlled car or other toy you may have had.  </a:t>
            </a:r>
          </a:p>
          <a:p>
            <a:endParaRPr lang="en-US" baseline="0" dirty="0" smtClean="0"/>
          </a:p>
          <a:p>
            <a:r>
              <a:rPr lang="en-US" baseline="0" dirty="0" smtClean="0"/>
              <a:t>Question 2:  What do you think drones could be used for in agriculture or horticulture enterprises?</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4</a:t>
            </a:fld>
            <a:endParaRPr lang="en-US"/>
          </a:p>
        </p:txBody>
      </p:sp>
    </p:spTree>
    <p:extLst>
      <p:ext uri="{BB962C8B-B14F-4D97-AF65-F5344CB8AC3E}">
        <p14:creationId xmlns:p14="http://schemas.microsoft.com/office/powerpoint/2010/main" val="211497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 lend</a:t>
            </a:r>
            <a:r>
              <a:rPr lang="en-US" baseline="0" dirty="0" smtClean="0"/>
              <a:t> themselves well to the concept of “Smart Agriculture” and precision agriculture.  Drone use in agriculture practices allow for improving crop productivity, can assist in reducing pollution and reducing costs associated with crop analysis and crop inputs, such as pesticide or water applications.  </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Video to Watch:  </a:t>
            </a:r>
            <a:r>
              <a:rPr lang="en-US" sz="1200" b="1" kern="1200" dirty="0" smtClean="0">
                <a:solidFill>
                  <a:schemeClr val="tx1"/>
                </a:solidFill>
                <a:effectLst/>
                <a:latin typeface="+mn-lt"/>
                <a:ea typeface="+mn-ea"/>
                <a:cs typeface="+mn-cs"/>
              </a:rPr>
              <a:t>What is the Buzz about Drones? (42:18</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https://www.youtube.com/watch?v=uumAVdEv_j8</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**This video is lengthy</a:t>
            </a:r>
            <a:r>
              <a:rPr lang="en-US" baseline="0" dirty="0" smtClean="0"/>
              <a:t> and very comprehensive about drones and drone applications.  An instructor may wish to only share clips that may be most pertinent to the overall lesson plan.</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5</a:t>
            </a:fld>
            <a:endParaRPr lang="en-US"/>
          </a:p>
        </p:txBody>
      </p:sp>
    </p:spTree>
    <p:extLst>
      <p:ext uri="{BB962C8B-B14F-4D97-AF65-F5344CB8AC3E}">
        <p14:creationId xmlns:p14="http://schemas.microsoft.com/office/powerpoint/2010/main" val="39305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Drones and UAVs can be used to help the crop</a:t>
            </a:r>
            <a:r>
              <a:rPr lang="en-US" baseline="0" dirty="0" smtClean="0"/>
              <a:t> grower on the ground gather important information from above and from angles that are typically not easily performed.  </a:t>
            </a:r>
            <a:r>
              <a:rPr lang="en-US" dirty="0" smtClean="0"/>
              <a:t>Direct </a:t>
            </a:r>
            <a:r>
              <a:rPr lang="en-US" dirty="0"/>
              <a:t>Imaging and snap</a:t>
            </a:r>
            <a:r>
              <a:rPr lang="en-US" baseline="0" dirty="0"/>
              <a:t> shots; can provide real time information especially in remote or </a:t>
            </a:r>
            <a:r>
              <a:rPr lang="en-US" baseline="0" dirty="0" smtClean="0"/>
              <a:t>not so </a:t>
            </a:r>
            <a:r>
              <a:rPr lang="en-US" baseline="0" dirty="0"/>
              <a:t>easily accessible areas, relatively quickly</a:t>
            </a:r>
            <a:r>
              <a:rPr lang="en-US" baseline="0" dirty="0" smtClean="0"/>
              <a:t>. Use of different imaging systems (an example in the next slide) are beneficial for the smart or precision agriculture.  </a:t>
            </a:r>
            <a:br>
              <a:rPr lang="en-US" baseline="0" dirty="0" smtClean="0"/>
            </a:br>
            <a:r>
              <a:rPr lang="en-US" baseline="0" dirty="0" smtClean="0"/>
              <a:t/>
            </a:r>
            <a:br>
              <a:rPr lang="en-US" baseline="0" dirty="0" smtClean="0"/>
            </a:br>
            <a:r>
              <a:rPr lang="en-US" baseline="0" dirty="0" smtClean="0"/>
              <a:t>The use of drones can help to identify the beginning of pest outbreaks, in specific locations, often more quickly and easily.  This can allow the grower to remediate quickly and potentially reduce costs, in terms of amount of inputs and reduction of crop loss.  </a:t>
            </a:r>
            <a:br>
              <a:rPr lang="en-US" baseline="0" dirty="0" smtClean="0"/>
            </a:br>
            <a:r>
              <a:rPr lang="en-US" baseline="0" dirty="0" smtClean="0"/>
              <a:t/>
            </a:r>
            <a:br>
              <a:rPr lang="en-US" baseline="0" dirty="0" smtClean="0"/>
            </a:br>
            <a:r>
              <a:rPr lang="en-US" baseline="0" dirty="0" smtClean="0"/>
              <a:t>Video to Watch:  </a:t>
            </a:r>
            <a:r>
              <a:rPr lang="en-US" sz="1200" b="1" kern="1200" dirty="0" smtClean="0">
                <a:solidFill>
                  <a:schemeClr val="tx1"/>
                </a:solidFill>
                <a:effectLst/>
                <a:latin typeface="+mn-lt"/>
                <a:ea typeface="+mn-ea"/>
                <a:cs typeface="+mn-cs"/>
              </a:rPr>
              <a:t>Using Drones to Save on Pesticide Costs and Loss (4:42)</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https://www.youtube.com/watch?v=qj5tODEA1-w</a:t>
            </a:r>
            <a:endParaRPr lang="en-US" sz="1200" kern="1200" dirty="0" smtClean="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6</a:t>
            </a:fld>
            <a:endParaRPr lang="en-US"/>
          </a:p>
        </p:txBody>
      </p:sp>
    </p:spTree>
    <p:extLst>
      <p:ext uri="{BB962C8B-B14F-4D97-AF65-F5344CB8AC3E}">
        <p14:creationId xmlns:p14="http://schemas.microsoft.com/office/powerpoint/2010/main" val="3633382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application</a:t>
            </a:r>
            <a:r>
              <a:rPr lang="en-US" baseline="0" dirty="0" smtClean="0"/>
              <a:t> for drone use in horticulture and plant science fields is to assess crop growth and development.  These applications can assist in developing precision agricultural practices.  In this slide, </a:t>
            </a:r>
            <a:r>
              <a:rPr lang="en-US" dirty="0" smtClean="0"/>
              <a:t>NDVI</a:t>
            </a:r>
            <a:r>
              <a:rPr lang="en-US" dirty="0"/>
              <a:t>: Normalized Difference Vegetation Index, Is a</a:t>
            </a:r>
            <a:r>
              <a:rPr lang="en-US" baseline="0" dirty="0"/>
              <a:t> valuable way to better understand and evaluate vegetation or plant health (and land use) remotely.</a:t>
            </a:r>
          </a:p>
          <a:p>
            <a:endParaRPr lang="en-US" baseline="0" dirty="0"/>
          </a:p>
          <a:p>
            <a:r>
              <a:rPr lang="en-US" baseline="0" dirty="0"/>
              <a:t>The data or information gathered by the drone is essentially reading wavelengths (colors) from the plant.  Essentially the more green, the better—a greener plot—means the plants are more active.</a:t>
            </a:r>
          </a:p>
          <a:p>
            <a:endParaRPr lang="en-US" baseline="0" dirty="0"/>
          </a:p>
          <a:p>
            <a:r>
              <a:rPr lang="en-US" baseline="0" dirty="0"/>
              <a:t>And based on the wavelengths perceived, the information can (quickly and accurately) give a grower, producer, or farmer a very good idea of how their plants or crops are growing.</a:t>
            </a:r>
          </a:p>
          <a:p>
            <a:r>
              <a:rPr lang="en-US" baseline="0" dirty="0"/>
              <a:t/>
            </a:r>
            <a:br>
              <a:rPr lang="en-US" baseline="0" dirty="0"/>
            </a:br>
            <a:r>
              <a:rPr lang="en-US" baseline="0" dirty="0"/>
              <a:t>Benefit:  This can help them make better informed decisions as to watering, fertilizing, pesticide applications, harvesting, etc.  “Smart Agriculture” or Precision Agriculture</a:t>
            </a:r>
            <a:r>
              <a:rPr lang="en-US" baseline="0" dirty="0" smtClean="0"/>
              <a:t>.</a:t>
            </a:r>
          </a:p>
          <a:p>
            <a:endParaRPr lang="en-US" baseline="0" dirty="0" smtClean="0"/>
          </a:p>
          <a:p>
            <a:r>
              <a:rPr lang="en-US" baseline="0" dirty="0" smtClean="0"/>
              <a:t>An activity for the class could be done, using some similar data and have the students analyze or make crop practice predictions.</a:t>
            </a:r>
            <a:endParaRPr lang="en-US" baseline="0" dirty="0"/>
          </a:p>
          <a:p>
            <a:endParaRPr lang="en-US" baseline="0" dirty="0"/>
          </a:p>
          <a:p>
            <a:r>
              <a:rPr lang="en-US" b="1" baseline="0" dirty="0"/>
              <a:t>Video to watch:  </a:t>
            </a:r>
            <a:r>
              <a:rPr lang="en-US" sz="1200" b="1" kern="1200" dirty="0" smtClean="0">
                <a:solidFill>
                  <a:schemeClr val="tx1"/>
                </a:solidFill>
                <a:effectLst/>
                <a:latin typeface="+mn-lt"/>
                <a:ea typeface="+mn-ea"/>
                <a:cs typeface="+mn-cs"/>
              </a:rPr>
              <a:t>Drone video of Rocky Ford </a:t>
            </a:r>
            <a:r>
              <a:rPr lang="en-US" sz="1200" b="1" kern="1200" dirty="0" err="1" smtClean="0">
                <a:solidFill>
                  <a:schemeClr val="tx1"/>
                </a:solidFill>
                <a:effectLst/>
                <a:latin typeface="+mn-lt"/>
                <a:ea typeface="+mn-ea"/>
                <a:cs typeface="+mn-cs"/>
              </a:rPr>
              <a:t>Turfgrass</a:t>
            </a:r>
            <a:r>
              <a:rPr lang="en-US" sz="1200" b="1" kern="1200" dirty="0" smtClean="0">
                <a:solidFill>
                  <a:schemeClr val="tx1"/>
                </a:solidFill>
                <a:effectLst/>
                <a:latin typeface="+mn-lt"/>
                <a:ea typeface="+mn-ea"/>
                <a:cs typeface="+mn-cs"/>
              </a:rPr>
              <a:t> Research Center Tour; Kansas State University; Dale Bremer (1:47</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https://www.youtube.com/watch?v=berOD5xMNME</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5BE073-6B86-B249-B2B8-E74EF5CB3C8C}" type="slidenum">
              <a:rPr lang="en-US" smtClean="0"/>
              <a:t>7</a:t>
            </a:fld>
            <a:endParaRPr lang="en-US"/>
          </a:p>
        </p:txBody>
      </p:sp>
    </p:spTree>
    <p:extLst>
      <p:ext uri="{BB962C8B-B14F-4D97-AF65-F5344CB8AC3E}">
        <p14:creationId xmlns:p14="http://schemas.microsoft.com/office/powerpoint/2010/main" val="1053965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a:t>
            </a:r>
            <a:r>
              <a:rPr lang="en-US" baseline="0" dirty="0" smtClean="0"/>
              <a:t> use has been increasingly beneficial to nursery and field crop horticulturists.  Drones can assist with plant inventories and have been shown to decrease the time needed for what can be a tedious task.  Moreover, depending on the imaging methods and programs used, multiple types of data could potentially be collected during one drone launch. For example, inventory or shear numbers of plants available, but also, crop quality or any potential nutrient deficiencies, or pest problems, </a:t>
            </a:r>
            <a:r>
              <a:rPr lang="en-US" baseline="0" dirty="0" err="1" smtClean="0"/>
              <a:t>etc</a:t>
            </a:r>
            <a:r>
              <a:rPr lang="en-US" baseline="0" dirty="0" smtClean="0"/>
              <a:t>, could be analyzed at the same time.</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8</a:t>
            </a:fld>
            <a:endParaRPr lang="en-US"/>
          </a:p>
        </p:txBody>
      </p:sp>
    </p:spTree>
    <p:extLst>
      <p:ext uri="{BB962C8B-B14F-4D97-AF65-F5344CB8AC3E}">
        <p14:creationId xmlns:p14="http://schemas.microsoft.com/office/powerpoint/2010/main" val="341904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studies</a:t>
            </a:r>
            <a:r>
              <a:rPr lang="en-US" baseline="0" dirty="0"/>
              <a:t> on the ground can be costly and labor-intensive.</a:t>
            </a:r>
          </a:p>
          <a:p>
            <a:endParaRPr lang="en-US" baseline="0" dirty="0"/>
          </a:p>
          <a:p>
            <a:r>
              <a:rPr lang="en-US" baseline="0" dirty="0"/>
              <a:t>Also, some plants, especially endangered or protected plants, the habitats they are growing in, are delicate. Thus, it is more practical to observe and take data from the air if possible.  </a:t>
            </a:r>
          </a:p>
          <a:p>
            <a:endParaRPr lang="en-US" baseline="0" dirty="0"/>
          </a:p>
          <a:p>
            <a:r>
              <a:rPr lang="en-US" baseline="0" dirty="0"/>
              <a:t>Works especially well in habitats with low vegetative cover (like in the photo).</a:t>
            </a:r>
          </a:p>
          <a:p>
            <a:endParaRPr lang="en-US" baseline="0" dirty="0"/>
          </a:p>
          <a:p>
            <a:r>
              <a:rPr lang="en-US" baseline="0" dirty="0"/>
              <a:t>(Source:  </a:t>
            </a:r>
            <a:r>
              <a:rPr lang="en-US" baseline="0" dirty="0" err="1"/>
              <a:t>Rominger</a:t>
            </a:r>
            <a:r>
              <a:rPr lang="en-US" baseline="0" dirty="0"/>
              <a:t>, et al., 2021)</a:t>
            </a:r>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9</a:t>
            </a:fld>
            <a:endParaRPr lang="en-US"/>
          </a:p>
        </p:txBody>
      </p:sp>
    </p:spTree>
    <p:extLst>
      <p:ext uri="{BB962C8B-B14F-4D97-AF65-F5344CB8AC3E}">
        <p14:creationId xmlns:p14="http://schemas.microsoft.com/office/powerpoint/2010/main" val="390032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Drones are being employed in greenhouse</a:t>
            </a:r>
            <a:r>
              <a:rPr lang="en-US" baseline="0" dirty="0" smtClean="0"/>
              <a:t> settings and controlled atmosphere environments, serving many purposes, including but not limited to potential pollination practices, scouting for insects and actual insect control, and general crop monitoring.  Increased drone presence will be observed in the horticulture industry as this technology and drone applications are further realized.</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Video to Watch:  </a:t>
            </a:r>
            <a:r>
              <a:rPr lang="en-US" sz="1200" b="1" kern="1200" dirty="0" smtClean="0">
                <a:solidFill>
                  <a:schemeClr val="tx1"/>
                </a:solidFill>
                <a:effectLst/>
                <a:latin typeface="+mn-lt"/>
                <a:ea typeface="+mn-ea"/>
                <a:cs typeface="+mn-cs"/>
              </a:rPr>
              <a:t>PATS  Bat-like drones for Insect Control (1:41</a:t>
            </a:r>
            <a:r>
              <a:rPr lang="en-US" sz="1200" b="1"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https://www.youtube.com/watch?v=Ua3u-h8W9l8</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Video to Watch: </a:t>
            </a:r>
            <a:r>
              <a:rPr lang="en-US" sz="1200" b="1" kern="1200" dirty="0" smtClean="0">
                <a:solidFill>
                  <a:schemeClr val="tx1"/>
                </a:solidFill>
                <a:effectLst/>
                <a:latin typeface="+mn-lt"/>
                <a:ea typeface="+mn-ea"/>
                <a:cs typeface="+mn-cs"/>
              </a:rPr>
              <a:t>Monitoring Food in greenhouses with micro-drones (English subtitles; 3:46</a:t>
            </a:r>
            <a:r>
              <a:rPr lang="en-US" sz="1200" b="1"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4"/>
              </a:rPr>
              <a:t>https://www.youtube.com/watch?v=f2KxbhhXjpA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5BE073-6B86-B249-B2B8-E74EF5CB3C8C}" type="slidenum">
              <a:rPr lang="en-US" smtClean="0"/>
              <a:t>10</a:t>
            </a:fld>
            <a:endParaRPr lang="en-US"/>
          </a:p>
        </p:txBody>
      </p:sp>
    </p:spTree>
    <p:extLst>
      <p:ext uri="{BB962C8B-B14F-4D97-AF65-F5344CB8AC3E}">
        <p14:creationId xmlns:p14="http://schemas.microsoft.com/office/powerpoint/2010/main" val="77231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4BE7E-AEE4-8846-943D-DC2B1BCF1CB6}"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4BE7E-AEE4-8846-943D-DC2B1BCF1CB6}"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64BE7E-AEE4-8846-943D-DC2B1BCF1CB6}"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64BE7E-AEE4-8846-943D-DC2B1BCF1CB6}"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64BE7E-AEE4-8846-943D-DC2B1BCF1CB6}"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4BE7E-AEE4-8846-943D-DC2B1BCF1CB6}"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64BE7E-AEE4-8846-943D-DC2B1BCF1CB6}"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2D1B3-46BF-7243-8581-BA14425B10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664BE7E-AEE4-8846-943D-DC2B1BCF1CB6}" type="datetimeFigureOut">
              <a:rPr lang="en-US" smtClean="0"/>
              <a:t>11/4/21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692D1B3-46BF-7243-8581-BA14425B10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1017" y="254000"/>
            <a:ext cx="6400800" cy="6400800"/>
          </a:xfrm>
          <a:prstGeom prst="rect">
            <a:avLst/>
          </a:prstGeom>
        </p:spPr>
      </p:pic>
    </p:spTree>
    <p:extLst>
      <p:ext uri="{BB962C8B-B14F-4D97-AF65-F5344CB8AC3E}">
        <p14:creationId xmlns:p14="http://schemas.microsoft.com/office/powerpoint/2010/main" val="46660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60532"/>
          </a:xfrm>
        </p:spPr>
        <p:txBody>
          <a:bodyPr/>
          <a:lstStyle/>
          <a:p>
            <a:r>
              <a:rPr lang="en-US" dirty="0" smtClean="0"/>
              <a:t>Drones</a:t>
            </a:r>
            <a:endParaRPr lang="en-US" dirty="0"/>
          </a:p>
        </p:txBody>
      </p:sp>
      <p:sp>
        <p:nvSpPr>
          <p:cNvPr id="5" name="Content Placeholder 2"/>
          <p:cNvSpPr>
            <a:spLocks noGrp="1"/>
          </p:cNvSpPr>
          <p:nvPr>
            <p:ph sz="half" idx="1"/>
          </p:nvPr>
        </p:nvSpPr>
        <p:spPr>
          <a:xfrm>
            <a:off x="194677" y="1006875"/>
            <a:ext cx="8235510" cy="4525963"/>
          </a:xfrm>
        </p:spPr>
        <p:txBody>
          <a:bodyPr>
            <a:normAutofit/>
          </a:bodyPr>
          <a:lstStyle/>
          <a:p>
            <a:pPr marL="0" indent="0">
              <a:buNone/>
            </a:pPr>
            <a:r>
              <a:rPr lang="en-US" sz="2800" b="1" dirty="0">
                <a:solidFill>
                  <a:srgbClr val="000000"/>
                </a:solidFill>
                <a:latin typeface="Myriad Pro"/>
                <a:cs typeface="Myriad Pro"/>
              </a:rPr>
              <a:t>Horticulture </a:t>
            </a:r>
            <a:r>
              <a:rPr lang="en-US" sz="2800" b="1" dirty="0" smtClean="0">
                <a:solidFill>
                  <a:srgbClr val="000000"/>
                </a:solidFill>
                <a:latin typeface="Myriad Pro"/>
                <a:cs typeface="Myriad Pro"/>
              </a:rPr>
              <a:t>Applications</a:t>
            </a:r>
            <a:endParaRPr lang="en-US" sz="2800" dirty="0">
              <a:solidFill>
                <a:srgbClr val="000000"/>
              </a:solidFill>
              <a:latin typeface="Myriad Pro"/>
              <a:cs typeface="Myriad Pro"/>
            </a:endParaRPr>
          </a:p>
          <a:p>
            <a:pPr marL="0" indent="0">
              <a:buNone/>
            </a:pPr>
            <a:r>
              <a:rPr lang="en-US" sz="2700" dirty="0">
                <a:solidFill>
                  <a:srgbClr val="000000"/>
                </a:solidFill>
                <a:latin typeface="Myriad Pro"/>
                <a:cs typeface="Myriad Pro"/>
              </a:rPr>
              <a:t>    </a:t>
            </a:r>
            <a:r>
              <a:rPr lang="en-US" sz="2700" dirty="0" smtClean="0">
                <a:solidFill>
                  <a:srgbClr val="000000"/>
                </a:solidFill>
                <a:latin typeface="Myriad Pro"/>
                <a:cs typeface="Myriad Pro"/>
              </a:rPr>
              <a:t>Greenhouse Crop Monitoring</a:t>
            </a:r>
            <a:endParaRPr lang="en-US" sz="2700" dirty="0">
              <a:solidFill>
                <a:srgbClr val="000000"/>
              </a:solidFill>
              <a:latin typeface="Myriad Pro"/>
              <a:cs typeface="Myriad Pro"/>
            </a:endParaRPr>
          </a:p>
          <a:p>
            <a:pPr marL="0" indent="0">
              <a:buNone/>
            </a:pPr>
            <a:endParaRPr lang="en-US" sz="2700" dirty="0">
              <a:solidFill>
                <a:srgbClr val="000000"/>
              </a:solidFill>
              <a:latin typeface="Myriad Pro"/>
              <a:cs typeface="Myriad Pro"/>
            </a:endParaRPr>
          </a:p>
          <a:p>
            <a:pPr marL="0" indent="0">
              <a:buNone/>
            </a:pPr>
            <a:endParaRPr lang="en-US" sz="2800" dirty="0">
              <a:solidFill>
                <a:srgbClr val="000000"/>
              </a:solidFill>
              <a:latin typeface="Myriad Pro"/>
              <a:cs typeface="Myriad Pro"/>
            </a:endParaRPr>
          </a:p>
        </p:txBody>
      </p:sp>
      <p:pic>
        <p:nvPicPr>
          <p:cNvPr id="6" name="Picture 5" descr="Drone GH.jpg">
            <a:extLst>
              <a:ext uri="{FF2B5EF4-FFF2-40B4-BE49-F238E27FC236}">
                <a16:creationId xmlns="" xmlns:a16="http://schemas.microsoft.com/office/drawing/2014/main" id="{AF50D9CE-6550-2140-8A6A-A7F541CDE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159" y="2336216"/>
            <a:ext cx="7509992" cy="3940048"/>
          </a:xfrm>
          <a:prstGeom prst="rect">
            <a:avLst/>
          </a:prstGeom>
          <a:ln>
            <a:noFill/>
          </a:ln>
          <a:effectLst>
            <a:softEdge rad="112500"/>
          </a:effectLst>
        </p:spPr>
      </p:pic>
    </p:spTree>
    <p:extLst>
      <p:ext uri="{BB962C8B-B14F-4D97-AF65-F5344CB8AC3E}">
        <p14:creationId xmlns:p14="http://schemas.microsoft.com/office/powerpoint/2010/main" val="340339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3069"/>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327416" y="1064190"/>
            <a:ext cx="6474308" cy="4525963"/>
          </a:xfrm>
        </p:spPr>
        <p:txBody>
          <a:bodyPr>
            <a:normAutofit/>
          </a:bodyPr>
          <a:lstStyle/>
          <a:p>
            <a:pPr marL="0" indent="0">
              <a:buNone/>
            </a:pPr>
            <a:r>
              <a:rPr lang="en-US" sz="2800" b="1" dirty="0">
                <a:solidFill>
                  <a:srgbClr val="000000"/>
                </a:solidFill>
                <a:latin typeface="Myriad Pro"/>
                <a:cs typeface="Myriad Pro"/>
              </a:rPr>
              <a:t>Horticulture Applications</a:t>
            </a:r>
            <a:endParaRPr lang="en-US" sz="2800" dirty="0">
              <a:solidFill>
                <a:srgbClr val="000000"/>
              </a:solidFill>
              <a:latin typeface="Myriad Pro"/>
              <a:cs typeface="Myriad Pro"/>
            </a:endParaRPr>
          </a:p>
          <a:p>
            <a:pPr marL="0" indent="0">
              <a:buNone/>
            </a:pPr>
            <a:r>
              <a:rPr lang="en-US" sz="2800" dirty="0">
                <a:solidFill>
                  <a:srgbClr val="000000"/>
                </a:solidFill>
                <a:latin typeface="Myriad Pro"/>
                <a:cs typeface="Myriad Pro"/>
              </a:rPr>
              <a:t>Greenhouse and Orchard </a:t>
            </a:r>
            <a:r>
              <a:rPr lang="en-US" sz="2800" dirty="0" smtClean="0">
                <a:solidFill>
                  <a:srgbClr val="000000"/>
                </a:solidFill>
                <a:latin typeface="Myriad Pro"/>
                <a:cs typeface="Myriad Pro"/>
              </a:rPr>
              <a:t>Pollination</a:t>
            </a:r>
            <a:endParaRPr lang="en-US" sz="2800" dirty="0">
              <a:solidFill>
                <a:srgbClr val="000000"/>
              </a:solidFill>
              <a:latin typeface="Myriad Pro"/>
              <a:cs typeface="Myriad Pro"/>
            </a:endParaRPr>
          </a:p>
          <a:p>
            <a:pPr marL="0" indent="0">
              <a:buNone/>
            </a:pPr>
            <a:endParaRPr lang="en-US" sz="2800" dirty="0">
              <a:solidFill>
                <a:srgbClr val="000000"/>
              </a:solidFill>
              <a:latin typeface="Myriad Pro"/>
              <a:cs typeface="Myriad Pro"/>
            </a:endParaRPr>
          </a:p>
          <a:p>
            <a:pPr marL="0" indent="0">
              <a:buNone/>
            </a:pPr>
            <a:endParaRPr lang="en-US" sz="2800" dirty="0">
              <a:solidFill>
                <a:srgbClr val="000000"/>
              </a:solidFill>
              <a:latin typeface="Myriad Pro"/>
              <a:cs typeface="Myriad Pro"/>
            </a:endParaRPr>
          </a:p>
        </p:txBody>
      </p:sp>
      <p:grpSp>
        <p:nvGrpSpPr>
          <p:cNvPr id="7" name="Group 6"/>
          <p:cNvGrpSpPr/>
          <p:nvPr/>
        </p:nvGrpSpPr>
        <p:grpSpPr>
          <a:xfrm>
            <a:off x="160990" y="2370512"/>
            <a:ext cx="5142601" cy="2691931"/>
            <a:chOff x="3917420" y="3533263"/>
            <a:chExt cx="5142601" cy="2691931"/>
          </a:xfrm>
        </p:grpSpPr>
        <p:pic>
          <p:nvPicPr>
            <p:cNvPr id="4" name="Picture 3" descr="rone hovering over crops"/>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7420" y="3533263"/>
              <a:ext cx="5142601" cy="2691931"/>
            </a:xfrm>
            <a:prstGeom prst="rect">
              <a:avLst/>
            </a:prstGeom>
            <a:ln>
              <a:noFill/>
            </a:ln>
            <a:effectLst>
              <a:softEdge rad="112500"/>
            </a:effectLst>
          </p:spPr>
        </p:pic>
        <p:sp>
          <p:nvSpPr>
            <p:cNvPr id="5" name="TextBox 4"/>
            <p:cNvSpPr txBox="1"/>
            <p:nvPr/>
          </p:nvSpPr>
          <p:spPr>
            <a:xfrm>
              <a:off x="6931508" y="5859569"/>
              <a:ext cx="2019466" cy="261610"/>
            </a:xfrm>
            <a:prstGeom prst="rect">
              <a:avLst/>
            </a:prstGeom>
            <a:noFill/>
          </p:spPr>
          <p:txBody>
            <a:bodyPr wrap="none" rtlCol="0">
              <a:spAutoFit/>
            </a:bodyPr>
            <a:lstStyle/>
            <a:p>
              <a:r>
                <a:rPr lang="en-US" sz="1100" dirty="0"/>
                <a:t>Photo courtesy of </a:t>
              </a:r>
              <a:r>
                <a:rPr lang="en-US" sz="1100" dirty="0" err="1"/>
                <a:t>Dropcopter</a:t>
              </a:r>
              <a:endParaRPr lang="en-US" sz="1100" dirty="0"/>
            </a:p>
          </p:txBody>
        </p:sp>
      </p:grpSp>
      <p:pic>
        <p:nvPicPr>
          <p:cNvPr id="6" name="Picture 5" descr="Almond Orchar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49175" y="3450304"/>
            <a:ext cx="4649153" cy="3224278"/>
          </a:xfrm>
          <a:prstGeom prst="rect">
            <a:avLst/>
          </a:prstGeom>
          <a:ln>
            <a:noFill/>
          </a:ln>
          <a:effectLst>
            <a:softEdge rad="112500"/>
          </a:effectLst>
        </p:spPr>
      </p:pic>
      <p:cxnSp>
        <p:nvCxnSpPr>
          <p:cNvPr id="9" name="Straight Arrow Connector 8"/>
          <p:cNvCxnSpPr/>
          <p:nvPr/>
        </p:nvCxnSpPr>
        <p:spPr>
          <a:xfrm flipV="1">
            <a:off x="1824552" y="3944412"/>
            <a:ext cx="697622" cy="1645741"/>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938876" y="5590153"/>
            <a:ext cx="1583298" cy="369332"/>
          </a:xfrm>
          <a:prstGeom prst="rect">
            <a:avLst/>
          </a:prstGeom>
          <a:noFill/>
        </p:spPr>
        <p:txBody>
          <a:bodyPr wrap="none" rtlCol="0">
            <a:spAutoFit/>
          </a:bodyPr>
          <a:lstStyle/>
          <a:p>
            <a:r>
              <a:rPr lang="en-US" dirty="0"/>
              <a:t>Pollen source</a:t>
            </a:r>
          </a:p>
        </p:txBody>
      </p:sp>
    </p:spTree>
    <p:extLst>
      <p:ext uri="{BB962C8B-B14F-4D97-AF65-F5344CB8AC3E}">
        <p14:creationId xmlns:p14="http://schemas.microsoft.com/office/powerpoint/2010/main" val="3003852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492"/>
          </a:xfrm>
        </p:spPr>
        <p:txBody>
          <a:bodyPr/>
          <a:lstStyle/>
          <a:p>
            <a:r>
              <a:rPr lang="en-US" dirty="0">
                <a:latin typeface="Myriad Pro"/>
                <a:cs typeface="Myriad Pro"/>
              </a:rPr>
              <a:t>Drones</a:t>
            </a:r>
          </a:p>
        </p:txBody>
      </p:sp>
      <p:pic>
        <p:nvPicPr>
          <p:cNvPr id="7" name="Picture 6" descr="Advantage Disadvantag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285" y="1122533"/>
            <a:ext cx="8460912" cy="4874615"/>
          </a:xfrm>
          <a:prstGeom prst="rect">
            <a:avLst/>
          </a:prstGeom>
          <a:ln>
            <a:noFill/>
          </a:ln>
          <a:effectLst>
            <a:softEdge rad="112500"/>
          </a:effectLst>
        </p:spPr>
      </p:pic>
      <p:sp>
        <p:nvSpPr>
          <p:cNvPr id="4" name="TextBox 3"/>
          <p:cNvSpPr txBox="1"/>
          <p:nvPr/>
        </p:nvSpPr>
        <p:spPr>
          <a:xfrm>
            <a:off x="3049931" y="1305673"/>
            <a:ext cx="3480440" cy="584776"/>
          </a:xfrm>
          <a:prstGeom prst="rect">
            <a:avLst/>
          </a:prstGeom>
          <a:noFill/>
        </p:spPr>
        <p:txBody>
          <a:bodyPr wrap="none" rtlCol="0">
            <a:spAutoFit/>
          </a:bodyPr>
          <a:lstStyle/>
          <a:p>
            <a:r>
              <a:rPr lang="en-US" sz="3200" dirty="0" smtClean="0">
                <a:latin typeface="Myriad Pro"/>
                <a:cs typeface="Myriad Pro"/>
              </a:rPr>
              <a:t>Can you think of</a:t>
            </a:r>
            <a:r>
              <a:rPr lang="is-IS" sz="3200" dirty="0" smtClean="0">
                <a:latin typeface="Myriad Pro"/>
                <a:cs typeface="Myriad Pro"/>
              </a:rPr>
              <a:t>….</a:t>
            </a:r>
            <a:endParaRPr lang="en-US" sz="3200" dirty="0">
              <a:latin typeface="Myriad Pro"/>
              <a:cs typeface="Myriad Pro"/>
            </a:endParaRPr>
          </a:p>
        </p:txBody>
      </p:sp>
    </p:spTree>
    <p:extLst>
      <p:ext uri="{BB962C8B-B14F-4D97-AF65-F5344CB8AC3E}">
        <p14:creationId xmlns:p14="http://schemas.microsoft.com/office/powerpoint/2010/main" val="169806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492"/>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234479" y="1162716"/>
            <a:ext cx="4237789" cy="4343400"/>
          </a:xfrm>
        </p:spPr>
        <p:txBody>
          <a:bodyPr>
            <a:noAutofit/>
          </a:bodyPr>
          <a:lstStyle/>
          <a:p>
            <a:pPr marL="0" indent="0">
              <a:buClrTx/>
              <a:buSzPct val="75000"/>
              <a:buNone/>
            </a:pPr>
            <a:r>
              <a:rPr lang="en-US" sz="2800" b="1" u="sng" dirty="0">
                <a:solidFill>
                  <a:schemeClr val="tx1"/>
                </a:solidFill>
                <a:latin typeface="Myriad Pro"/>
                <a:cs typeface="Myriad Pro"/>
              </a:rPr>
              <a:t>Advantages</a:t>
            </a:r>
          </a:p>
          <a:p>
            <a:pPr>
              <a:buClrTx/>
              <a:buSzPct val="75000"/>
            </a:pPr>
            <a:r>
              <a:rPr lang="en-US" sz="2800" dirty="0">
                <a:solidFill>
                  <a:schemeClr val="tx1"/>
                </a:solidFill>
                <a:latin typeface="Myriad Pro"/>
                <a:cs typeface="Myriad Pro"/>
              </a:rPr>
              <a:t>Saves labor! </a:t>
            </a:r>
          </a:p>
          <a:p>
            <a:pPr>
              <a:buClrTx/>
              <a:buSzPct val="75000"/>
            </a:pPr>
            <a:r>
              <a:rPr lang="en-US" sz="2800" dirty="0">
                <a:solidFill>
                  <a:schemeClr val="tx1"/>
                </a:solidFill>
                <a:latin typeface="Myriad Pro"/>
                <a:cs typeface="Myriad Pro"/>
              </a:rPr>
              <a:t>Can be operated by one (or few people)</a:t>
            </a:r>
          </a:p>
          <a:p>
            <a:pPr>
              <a:buClrTx/>
              <a:buSzPct val="75000"/>
            </a:pPr>
            <a:r>
              <a:rPr lang="en-US" sz="2800" dirty="0">
                <a:solidFill>
                  <a:schemeClr val="tx1"/>
                </a:solidFill>
                <a:latin typeface="Myriad Pro"/>
                <a:cs typeface="Myriad Pro"/>
              </a:rPr>
              <a:t>Less intrusive practices for some </a:t>
            </a:r>
            <a:r>
              <a:rPr lang="en-US" sz="2800" dirty="0" smtClean="0">
                <a:solidFill>
                  <a:schemeClr val="tx1"/>
                </a:solidFill>
                <a:latin typeface="Myriad Pro"/>
                <a:cs typeface="Myriad Pro"/>
              </a:rPr>
              <a:t>situations</a:t>
            </a:r>
          </a:p>
          <a:p>
            <a:pPr>
              <a:buClrTx/>
              <a:buSzPct val="75000"/>
            </a:pPr>
            <a:r>
              <a:rPr lang="en-US" sz="2800" dirty="0" smtClean="0">
                <a:solidFill>
                  <a:schemeClr val="tx1"/>
                </a:solidFill>
                <a:latin typeface="Myriad Pro"/>
                <a:cs typeface="Myriad Pro"/>
              </a:rPr>
              <a:t>Can improve efficiency</a:t>
            </a:r>
            <a:endParaRPr lang="en-US" sz="2400" dirty="0">
              <a:solidFill>
                <a:schemeClr val="tx1"/>
              </a:solidFill>
              <a:latin typeface="Myriad Pro"/>
              <a:cs typeface="Myriad Pro"/>
            </a:endParaRPr>
          </a:p>
          <a:p>
            <a:pPr marL="0" indent="0">
              <a:buClrTx/>
              <a:buSzPct val="75000"/>
              <a:buNone/>
            </a:pPr>
            <a:endParaRPr lang="en-US" sz="2800" dirty="0">
              <a:solidFill>
                <a:schemeClr val="tx1"/>
              </a:solidFill>
              <a:latin typeface="Myriad Pro"/>
              <a:cs typeface="Myriad Pro"/>
            </a:endParaRPr>
          </a:p>
        </p:txBody>
      </p:sp>
      <p:sp>
        <p:nvSpPr>
          <p:cNvPr id="4" name="Content Placeholder 3"/>
          <p:cNvSpPr>
            <a:spLocks noGrp="1"/>
          </p:cNvSpPr>
          <p:nvPr>
            <p:ph sz="half" idx="2"/>
          </p:nvPr>
        </p:nvSpPr>
        <p:spPr>
          <a:xfrm>
            <a:off x="4751071" y="1162716"/>
            <a:ext cx="4300136" cy="5143760"/>
          </a:xfrm>
        </p:spPr>
        <p:txBody>
          <a:bodyPr>
            <a:normAutofit/>
          </a:bodyPr>
          <a:lstStyle/>
          <a:p>
            <a:pPr marL="0" indent="0">
              <a:buClrTx/>
              <a:buSzPct val="75000"/>
              <a:buNone/>
            </a:pPr>
            <a:r>
              <a:rPr lang="en-US" sz="2800" b="1" u="sng" dirty="0">
                <a:solidFill>
                  <a:schemeClr val="tx1"/>
                </a:solidFill>
                <a:latin typeface="Myriad Pro"/>
                <a:cs typeface="Myriad Pro"/>
              </a:rPr>
              <a:t>Disadvantages</a:t>
            </a:r>
          </a:p>
          <a:p>
            <a:pPr>
              <a:buClrTx/>
              <a:buSzPct val="75000"/>
            </a:pPr>
            <a:r>
              <a:rPr lang="en-US" sz="2800" dirty="0">
                <a:solidFill>
                  <a:schemeClr val="tx1"/>
                </a:solidFill>
                <a:latin typeface="Myriad Pro"/>
                <a:cs typeface="Myriad Pro"/>
              </a:rPr>
              <a:t>Cost! </a:t>
            </a:r>
            <a:r>
              <a:rPr lang="en-US" dirty="0">
                <a:solidFill>
                  <a:schemeClr val="tx1"/>
                </a:solidFill>
                <a:latin typeface="Myriad Pro"/>
                <a:cs typeface="Myriad Pro"/>
              </a:rPr>
              <a:t>(initial investment)</a:t>
            </a:r>
          </a:p>
          <a:p>
            <a:pPr lvl="1">
              <a:buClrTx/>
              <a:buSzPct val="75000"/>
            </a:pPr>
            <a:r>
              <a:rPr lang="en-US" dirty="0">
                <a:solidFill>
                  <a:schemeClr val="tx1"/>
                </a:solidFill>
                <a:latin typeface="Myriad Pro"/>
                <a:cs typeface="Myriad Pro"/>
              </a:rPr>
              <a:t>Depends on quality/model</a:t>
            </a:r>
          </a:p>
          <a:p>
            <a:pPr>
              <a:buClrTx/>
              <a:buSzPct val="75000"/>
            </a:pPr>
            <a:r>
              <a:rPr lang="en-US" sz="2800" dirty="0" smtClean="0">
                <a:solidFill>
                  <a:schemeClr val="tx1"/>
                </a:solidFill>
                <a:latin typeface="Myriad Pro"/>
                <a:cs typeface="Myriad Pro"/>
              </a:rPr>
              <a:t>Certification/Training</a:t>
            </a:r>
            <a:endParaRPr lang="en-US" sz="2800" dirty="0">
              <a:solidFill>
                <a:schemeClr val="tx1"/>
              </a:solidFill>
              <a:latin typeface="Myriad Pro"/>
              <a:cs typeface="Myriad Pro"/>
            </a:endParaRPr>
          </a:p>
          <a:p>
            <a:pPr>
              <a:buClrTx/>
              <a:buSzPct val="75000"/>
            </a:pPr>
            <a:r>
              <a:rPr lang="en-US" sz="2800" dirty="0">
                <a:solidFill>
                  <a:schemeClr val="tx1"/>
                </a:solidFill>
                <a:latin typeface="Myriad Pro"/>
                <a:cs typeface="Myriad Pro"/>
              </a:rPr>
              <a:t>Challenges if breaks down</a:t>
            </a:r>
          </a:p>
          <a:p>
            <a:pPr lvl="1">
              <a:buClrTx/>
              <a:buSzPct val="75000"/>
            </a:pPr>
            <a:r>
              <a:rPr lang="en-US" sz="2400" dirty="0">
                <a:solidFill>
                  <a:schemeClr val="tx1"/>
                </a:solidFill>
                <a:latin typeface="Myriad Pro"/>
                <a:cs typeface="Myriad Pro"/>
              </a:rPr>
              <a:t>Fixing timeline</a:t>
            </a:r>
          </a:p>
          <a:p>
            <a:pPr lvl="1">
              <a:buClrTx/>
              <a:buSzPct val="75000"/>
            </a:pPr>
            <a:r>
              <a:rPr lang="en-US" sz="2400" dirty="0">
                <a:solidFill>
                  <a:schemeClr val="tx1"/>
                </a:solidFill>
                <a:latin typeface="Myriad Pro"/>
                <a:cs typeface="Myriad Pro"/>
              </a:rPr>
              <a:t>Costs</a:t>
            </a:r>
          </a:p>
          <a:p>
            <a:pPr lvl="1">
              <a:buClrTx/>
              <a:buSzPct val="75000"/>
            </a:pPr>
            <a:r>
              <a:rPr lang="en-US" sz="2400" dirty="0">
                <a:solidFill>
                  <a:schemeClr val="tx1"/>
                </a:solidFill>
                <a:latin typeface="Myriad Pro"/>
                <a:cs typeface="Myriad Pro"/>
              </a:rPr>
              <a:t>Could be hard to get manual labor to make-up</a:t>
            </a:r>
          </a:p>
        </p:txBody>
      </p:sp>
    </p:spTree>
    <p:extLst>
      <p:ext uri="{BB962C8B-B14F-4D97-AF65-F5344CB8AC3E}">
        <p14:creationId xmlns:p14="http://schemas.microsoft.com/office/powerpoint/2010/main" val="31500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36626"/>
          </a:xfrm>
        </p:spPr>
        <p:txBody>
          <a:bodyPr/>
          <a:lstStyle/>
          <a:p>
            <a:r>
              <a:rPr lang="en-US" dirty="0" smtClean="0">
                <a:latin typeface="Myriad Pro"/>
                <a:cs typeface="Myriad Pro"/>
              </a:rPr>
              <a:t>Drone Careers</a:t>
            </a:r>
            <a:endParaRPr lang="en-US" dirty="0">
              <a:latin typeface="Myriad Pro"/>
              <a:cs typeface="Myriad Pro"/>
            </a:endParaRPr>
          </a:p>
        </p:txBody>
      </p:sp>
      <p:sp>
        <p:nvSpPr>
          <p:cNvPr id="3" name="Content Placeholder 2"/>
          <p:cNvSpPr>
            <a:spLocks noGrp="1"/>
          </p:cNvSpPr>
          <p:nvPr>
            <p:ph sz="half" idx="1"/>
          </p:nvPr>
        </p:nvSpPr>
        <p:spPr>
          <a:xfrm>
            <a:off x="674577" y="1303539"/>
            <a:ext cx="3840480" cy="4343400"/>
          </a:xfrm>
        </p:spPr>
        <p:txBody>
          <a:bodyPr/>
          <a:lstStyle/>
          <a:p>
            <a:pPr marL="0" indent="0">
              <a:buNone/>
            </a:pPr>
            <a:r>
              <a:rPr lang="en-US" sz="2800" b="1" u="sng" dirty="0" smtClean="0">
                <a:solidFill>
                  <a:schemeClr val="tx1"/>
                </a:solidFill>
                <a:latin typeface="Myriad Pro"/>
                <a:cs typeface="Myriad Pro"/>
              </a:rPr>
              <a:t>Career Examples</a:t>
            </a:r>
            <a:endParaRPr lang="en-US" sz="2800" b="1" u="sng" dirty="0">
              <a:solidFill>
                <a:schemeClr val="tx1"/>
              </a:solidFill>
              <a:latin typeface="Myriad Pro"/>
              <a:cs typeface="Myriad Pro"/>
            </a:endParaRPr>
          </a:p>
          <a:p>
            <a:pPr marL="0" indent="0">
              <a:buNone/>
            </a:pPr>
            <a:r>
              <a:rPr lang="en-US" sz="2400" dirty="0" smtClean="0">
                <a:solidFill>
                  <a:schemeClr val="tx1"/>
                </a:solidFill>
                <a:latin typeface="Myriad Pro"/>
                <a:cs typeface="Myriad Pro"/>
              </a:rPr>
              <a:t>Greenhouse Tomato Grower</a:t>
            </a:r>
          </a:p>
          <a:p>
            <a:pPr marL="0" indent="0">
              <a:buNone/>
            </a:pPr>
            <a:r>
              <a:rPr lang="en-US" sz="2400" dirty="0" smtClean="0">
                <a:solidFill>
                  <a:schemeClr val="tx1"/>
                </a:solidFill>
                <a:latin typeface="Myriad Pro"/>
                <a:cs typeface="Myriad Pro"/>
              </a:rPr>
              <a:t>Orchard </a:t>
            </a:r>
            <a:r>
              <a:rPr lang="en-US" sz="2400" dirty="0">
                <a:solidFill>
                  <a:schemeClr val="tx1"/>
                </a:solidFill>
                <a:latin typeface="Myriad Pro"/>
                <a:cs typeface="Myriad Pro"/>
              </a:rPr>
              <a:t>Manager</a:t>
            </a:r>
          </a:p>
          <a:p>
            <a:pPr marL="0" indent="0">
              <a:buNone/>
            </a:pPr>
            <a:endParaRPr lang="en-US" sz="2400" dirty="0" smtClean="0">
              <a:solidFill>
                <a:schemeClr val="tx1"/>
              </a:solidFill>
              <a:latin typeface="Myriad Pro"/>
              <a:cs typeface="Myriad Pro"/>
            </a:endParaRPr>
          </a:p>
          <a:p>
            <a:pPr marL="0" indent="0">
              <a:buNone/>
            </a:pPr>
            <a:endParaRPr lang="en-US" sz="2400" dirty="0">
              <a:solidFill>
                <a:schemeClr val="tx1"/>
              </a:solidFill>
              <a:latin typeface="Myriad Pro"/>
              <a:cs typeface="Myriad Pro"/>
            </a:endParaRPr>
          </a:p>
          <a:p>
            <a:pPr marL="0" indent="0">
              <a:buNone/>
            </a:pPr>
            <a:endParaRPr lang="en-US" sz="2400" dirty="0">
              <a:solidFill>
                <a:schemeClr val="tx1"/>
              </a:solidFill>
              <a:latin typeface="Myriad Pro"/>
              <a:cs typeface="Myriad Pro"/>
            </a:endParaRPr>
          </a:p>
          <a:p>
            <a:pPr marL="0" indent="0">
              <a:buNone/>
            </a:pPr>
            <a:r>
              <a:rPr lang="en-US" sz="2400" dirty="0" smtClean="0">
                <a:solidFill>
                  <a:schemeClr val="tx1"/>
                </a:solidFill>
                <a:latin typeface="Myriad Pro"/>
                <a:cs typeface="Myriad Pro"/>
              </a:rPr>
              <a:t>Ecologist</a:t>
            </a:r>
            <a:endParaRPr lang="en-US" sz="2400" dirty="0">
              <a:solidFill>
                <a:schemeClr val="tx1"/>
              </a:solidFill>
              <a:latin typeface="Myriad Pro"/>
              <a:cs typeface="Myriad Pro"/>
            </a:endParaRPr>
          </a:p>
        </p:txBody>
      </p:sp>
      <p:pic>
        <p:nvPicPr>
          <p:cNvPr id="6" name="Picture 5" descr="Greenhouse Tomatoe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2210" y="862175"/>
            <a:ext cx="3904584" cy="2883188"/>
          </a:xfrm>
          <a:prstGeom prst="rect">
            <a:avLst/>
          </a:prstGeom>
          <a:ln>
            <a:noFill/>
          </a:ln>
          <a:effectLst>
            <a:softEdge rad="112500"/>
          </a:effectLst>
        </p:spPr>
      </p:pic>
      <p:pic>
        <p:nvPicPr>
          <p:cNvPr id="7" name="Picture 6" descr="Ecologist.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108643" y="3680468"/>
            <a:ext cx="4863821" cy="3096414"/>
          </a:xfrm>
          <a:prstGeom prst="rect">
            <a:avLst/>
          </a:prstGeom>
          <a:ln>
            <a:noFill/>
          </a:ln>
          <a:effectLst>
            <a:softEdge rad="112500"/>
          </a:effectLst>
        </p:spPr>
      </p:pic>
    </p:spTree>
    <p:extLst>
      <p:ext uri="{BB962C8B-B14F-4D97-AF65-F5344CB8AC3E}">
        <p14:creationId xmlns:p14="http://schemas.microsoft.com/office/powerpoint/2010/main" val="404155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36626"/>
          </a:xfrm>
        </p:spPr>
        <p:txBody>
          <a:bodyPr/>
          <a:lstStyle/>
          <a:p>
            <a:r>
              <a:rPr lang="en-US" dirty="0" smtClean="0">
                <a:latin typeface="Myriad Pro"/>
                <a:cs typeface="Myriad Pro"/>
              </a:rPr>
              <a:t>Drone Education</a:t>
            </a:r>
            <a:endParaRPr lang="en-US" dirty="0">
              <a:latin typeface="Myriad Pro"/>
              <a:cs typeface="Myriad Pro"/>
            </a:endParaRPr>
          </a:p>
        </p:txBody>
      </p:sp>
      <p:sp>
        <p:nvSpPr>
          <p:cNvPr id="3" name="Content Placeholder 2"/>
          <p:cNvSpPr>
            <a:spLocks noGrp="1"/>
          </p:cNvSpPr>
          <p:nvPr>
            <p:ph sz="half" idx="1"/>
          </p:nvPr>
        </p:nvSpPr>
        <p:spPr>
          <a:xfrm>
            <a:off x="289902" y="1038318"/>
            <a:ext cx="3399681" cy="5618044"/>
          </a:xfrm>
        </p:spPr>
        <p:txBody>
          <a:bodyPr>
            <a:normAutofit/>
          </a:bodyPr>
          <a:lstStyle/>
          <a:p>
            <a:pPr marL="0" indent="0">
              <a:buNone/>
            </a:pPr>
            <a:r>
              <a:rPr lang="en-US" sz="2400" b="1" u="sng" dirty="0" smtClean="0">
                <a:solidFill>
                  <a:schemeClr val="tx1"/>
                </a:solidFill>
                <a:latin typeface="Myriad Pro"/>
                <a:cs typeface="Myriad Pro"/>
              </a:rPr>
              <a:t>College Programs </a:t>
            </a:r>
            <a:endParaRPr lang="en-US" sz="2400" b="1" u="sng" dirty="0">
              <a:solidFill>
                <a:schemeClr val="tx1"/>
              </a:solidFill>
              <a:latin typeface="Myriad Pro"/>
              <a:cs typeface="Myriad Pro"/>
            </a:endParaRPr>
          </a:p>
          <a:p>
            <a:pPr marL="0" indent="0">
              <a:buNone/>
            </a:pPr>
            <a:r>
              <a:rPr lang="en-US" sz="2400" dirty="0" smtClean="0">
                <a:solidFill>
                  <a:schemeClr val="tx1"/>
                </a:solidFill>
                <a:latin typeface="Myriad Pro"/>
                <a:cs typeface="Myriad Pro"/>
              </a:rPr>
              <a:t>Kansas State University Salina Aerospace and Technology Campus</a:t>
            </a:r>
          </a:p>
          <a:p>
            <a:pPr marL="0" indent="0">
              <a:buNone/>
            </a:pPr>
            <a:endParaRPr lang="en-US" sz="2400" dirty="0">
              <a:solidFill>
                <a:schemeClr val="tx1"/>
              </a:solidFill>
              <a:latin typeface="Myriad Pro"/>
              <a:cs typeface="Myriad Pro"/>
            </a:endParaRPr>
          </a:p>
          <a:p>
            <a:pPr marL="0" indent="0">
              <a:buNone/>
            </a:pPr>
            <a:endParaRPr lang="en-US" sz="2400" dirty="0" smtClean="0">
              <a:solidFill>
                <a:schemeClr val="tx1"/>
              </a:solidFill>
              <a:latin typeface="Myriad Pro"/>
              <a:cs typeface="Myriad Pro"/>
            </a:endParaRPr>
          </a:p>
          <a:p>
            <a:pPr marL="0" indent="0">
              <a:buNone/>
            </a:pPr>
            <a:endParaRPr lang="en-US" sz="2400" dirty="0">
              <a:solidFill>
                <a:schemeClr val="tx1"/>
              </a:solidFill>
              <a:latin typeface="Myriad Pro"/>
              <a:cs typeface="Myriad Pro"/>
            </a:endParaRPr>
          </a:p>
          <a:p>
            <a:pPr marL="0" indent="0">
              <a:buNone/>
            </a:pPr>
            <a:endParaRPr lang="en-US" sz="2400" dirty="0">
              <a:solidFill>
                <a:schemeClr val="tx1"/>
              </a:solidFill>
              <a:latin typeface="Myriad Pro"/>
              <a:cs typeface="Myriad Pro"/>
            </a:endParaRPr>
          </a:p>
          <a:p>
            <a:pPr marL="0" indent="0">
              <a:buNone/>
            </a:pPr>
            <a:r>
              <a:rPr lang="en-US" sz="2400" dirty="0" smtClean="0">
                <a:solidFill>
                  <a:schemeClr val="tx1"/>
                </a:solidFill>
                <a:latin typeface="Myriad Pro"/>
                <a:cs typeface="Myriad Pro"/>
              </a:rPr>
              <a:t>University of                                                                     Nebraska Omaha</a:t>
            </a:r>
            <a:endParaRPr lang="en-US" sz="2400" dirty="0">
              <a:solidFill>
                <a:schemeClr val="tx1"/>
              </a:solidFill>
              <a:latin typeface="Myriad Pro"/>
              <a:cs typeface="Myriad Pro"/>
            </a:endParaRPr>
          </a:p>
        </p:txBody>
      </p:sp>
      <p:pic>
        <p:nvPicPr>
          <p:cNvPr id="6" name="Picture 5" descr="Screen Shot 2021-11-02 at 12.34.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28639" y="1038318"/>
            <a:ext cx="4981630" cy="3010767"/>
          </a:xfrm>
          <a:prstGeom prst="rect">
            <a:avLst/>
          </a:prstGeom>
        </p:spPr>
      </p:pic>
      <p:pic>
        <p:nvPicPr>
          <p:cNvPr id="8" name="Picture 7" descr="Drone Train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28639" y="4049085"/>
            <a:ext cx="4981630" cy="2681444"/>
          </a:xfrm>
          <a:prstGeom prst="rect">
            <a:avLst/>
          </a:prstGeom>
          <a:ln>
            <a:noFill/>
          </a:ln>
          <a:effectLst>
            <a:softEdge rad="112500"/>
          </a:effectLst>
        </p:spPr>
      </p:pic>
    </p:spTree>
    <p:extLst>
      <p:ext uri="{BB962C8B-B14F-4D97-AF65-F5344CB8AC3E}">
        <p14:creationId xmlns:p14="http://schemas.microsoft.com/office/powerpoint/2010/main" val="173387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9915"/>
          </a:xfrm>
        </p:spPr>
        <p:txBody>
          <a:bodyPr/>
          <a:lstStyle/>
          <a:p>
            <a:r>
              <a:rPr lang="en-US" dirty="0">
                <a:latin typeface="Myriad Pro"/>
                <a:cs typeface="Myriad Pro"/>
              </a:rPr>
              <a:t>Project funded by:</a:t>
            </a:r>
          </a:p>
        </p:txBody>
      </p:sp>
      <p:sp>
        <p:nvSpPr>
          <p:cNvPr id="3" name="Content Placeholder 2"/>
          <p:cNvSpPr>
            <a:spLocks noGrp="1"/>
          </p:cNvSpPr>
          <p:nvPr>
            <p:ph idx="1"/>
          </p:nvPr>
        </p:nvSpPr>
        <p:spPr/>
        <p:txBody>
          <a:bodyPr/>
          <a:lstStyle/>
          <a:p>
            <a:pPr marL="0" indent="0">
              <a:buNone/>
            </a:pPr>
            <a:r>
              <a:rPr lang="en-US" altLang="en-US" dirty="0">
                <a:solidFill>
                  <a:srgbClr val="000000"/>
                </a:solidFill>
                <a:latin typeface="Myriad Pro"/>
                <a:cs typeface="Myriad Pro"/>
              </a:rPr>
              <a:t>USDA Secondary Education, Two-Year Postsecondary Education, and Agriculture in the K-12 Classroom Challenge Grant (SPECA) Award No. 2017-38414-26963</a:t>
            </a:r>
          </a:p>
          <a:p>
            <a:endParaRPr lang="en-US" dirty="0">
              <a:solidFill>
                <a:srgbClr val="000000"/>
              </a:solidFill>
              <a:latin typeface="Myriad Pro"/>
              <a:cs typeface="Myriad Pro"/>
            </a:endParaRPr>
          </a:p>
        </p:txBody>
      </p:sp>
      <p:pic>
        <p:nvPicPr>
          <p:cNvPr id="4" name="Picture 146" descr="USDA NIFA Grants - Government Grants News And Applicati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838" y="3974488"/>
            <a:ext cx="5407819"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5" descr="Image result for k-state research and extension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33184" y="4093374"/>
            <a:ext cx="3052763"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4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15211"/>
          </a:xfrm>
        </p:spPr>
        <p:txBody>
          <a:bodyPr/>
          <a:lstStyle/>
          <a:p>
            <a:r>
              <a:rPr lang="en-US" b="0" dirty="0"/>
              <a:t>Introduction</a:t>
            </a:r>
          </a:p>
        </p:txBody>
      </p:sp>
      <p:sp>
        <p:nvSpPr>
          <p:cNvPr id="6" name="Content Placeholder 5"/>
          <p:cNvSpPr>
            <a:spLocks noGrp="1"/>
          </p:cNvSpPr>
          <p:nvPr>
            <p:ph sz="half" idx="1"/>
          </p:nvPr>
        </p:nvSpPr>
        <p:spPr>
          <a:xfrm>
            <a:off x="5151675" y="1556604"/>
            <a:ext cx="3665269" cy="4665663"/>
          </a:xfrm>
        </p:spPr>
        <p:txBody>
          <a:bodyPr>
            <a:normAutofit/>
          </a:bodyPr>
          <a:lstStyle/>
          <a:p>
            <a:pPr marL="0" indent="0" algn="ctr">
              <a:buNone/>
            </a:pPr>
            <a:r>
              <a:rPr lang="en-US" sz="2400" dirty="0">
                <a:solidFill>
                  <a:srgbClr val="000000"/>
                </a:solidFill>
              </a:rPr>
              <a:t>What are Drones?</a:t>
            </a:r>
          </a:p>
          <a:p>
            <a:pPr marL="0" indent="0" algn="ctr">
              <a:buNone/>
            </a:pPr>
            <a:endParaRPr lang="en-US" sz="2400" dirty="0">
              <a:solidFill>
                <a:srgbClr val="000000"/>
              </a:solidFill>
            </a:endParaRPr>
          </a:p>
          <a:p>
            <a:pPr marL="0" indent="0" algn="ctr">
              <a:buNone/>
            </a:pPr>
            <a:r>
              <a:rPr lang="en-US" sz="2400" dirty="0">
                <a:solidFill>
                  <a:srgbClr val="000000"/>
                </a:solidFill>
              </a:rPr>
              <a:t>Examples of drone use in </a:t>
            </a:r>
            <a:r>
              <a:rPr lang="en-US" sz="2400" dirty="0">
                <a:solidFill>
                  <a:srgbClr val="000000"/>
                </a:solidFill>
                <a:latin typeface="Myriad Pro"/>
                <a:cs typeface="Myriad Pro"/>
              </a:rPr>
              <a:t>horticulture and plant science </a:t>
            </a:r>
            <a:r>
              <a:rPr lang="en-US" sz="2400">
                <a:solidFill>
                  <a:srgbClr val="000000"/>
                </a:solidFill>
                <a:latin typeface="Myriad Pro"/>
                <a:cs typeface="Myriad Pro"/>
              </a:rPr>
              <a:t>related </a:t>
            </a:r>
            <a:r>
              <a:rPr lang="en-US" sz="2400" smtClean="0">
                <a:solidFill>
                  <a:srgbClr val="000000"/>
                </a:solidFill>
                <a:latin typeface="Myriad Pro"/>
                <a:cs typeface="Myriad Pro"/>
              </a:rPr>
              <a:t>fields</a:t>
            </a:r>
          </a:p>
          <a:p>
            <a:pPr marL="0" indent="0" algn="ctr">
              <a:buNone/>
            </a:pPr>
            <a:endParaRPr lang="en-US" sz="2400" dirty="0">
              <a:solidFill>
                <a:srgbClr val="000000"/>
              </a:solidFill>
              <a:latin typeface="Myriad Pro"/>
              <a:cs typeface="Myriad Pro"/>
            </a:endParaRPr>
          </a:p>
          <a:p>
            <a:pPr marL="0" indent="0" algn="ctr">
              <a:buNone/>
            </a:pPr>
            <a:r>
              <a:rPr lang="en-US" sz="2400" dirty="0">
                <a:solidFill>
                  <a:srgbClr val="000000"/>
                </a:solidFill>
                <a:latin typeface="Myriad Pro"/>
                <a:cs typeface="Myriad Pro"/>
              </a:rPr>
              <a:t>Career opportunities</a:t>
            </a:r>
          </a:p>
          <a:p>
            <a:pPr marL="0" indent="0" algn="ctr">
              <a:buNone/>
            </a:pPr>
            <a:endParaRPr lang="en-US" sz="2400" dirty="0">
              <a:solidFill>
                <a:srgbClr val="000000"/>
              </a:solidFill>
            </a:endParaRPr>
          </a:p>
        </p:txBody>
      </p:sp>
      <p:pic>
        <p:nvPicPr>
          <p:cNvPr id="3" name="Picture 2" descr="Untitled design (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0429" y="1869347"/>
            <a:ext cx="4673898" cy="2897935"/>
          </a:xfrm>
          <a:prstGeom prst="rect">
            <a:avLst/>
          </a:prstGeom>
          <a:ln>
            <a:noFill/>
          </a:ln>
          <a:effectLst>
            <a:softEdge rad="112500"/>
          </a:effectLst>
        </p:spPr>
      </p:pic>
    </p:spTree>
    <p:extLst>
      <p:ext uri="{BB962C8B-B14F-4D97-AF65-F5344CB8AC3E}">
        <p14:creationId xmlns:p14="http://schemas.microsoft.com/office/powerpoint/2010/main" val="157198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00"/>
            <a:ext cx="8229600" cy="1143000"/>
          </a:xfrm>
        </p:spPr>
        <p:txBody>
          <a:bodyPr/>
          <a:lstStyle/>
          <a:p>
            <a:r>
              <a:rPr lang="en-US" dirty="0">
                <a:latin typeface="Myriad Pro"/>
                <a:cs typeface="Myriad Pro"/>
              </a:rPr>
              <a:t>Learning Objectives</a:t>
            </a:r>
          </a:p>
        </p:txBody>
      </p:sp>
      <p:sp>
        <p:nvSpPr>
          <p:cNvPr id="3" name="Content Placeholder 2"/>
          <p:cNvSpPr>
            <a:spLocks noGrp="1"/>
          </p:cNvSpPr>
          <p:nvPr>
            <p:ph sz="half" idx="1"/>
          </p:nvPr>
        </p:nvSpPr>
        <p:spPr>
          <a:xfrm>
            <a:off x="457200" y="1184200"/>
            <a:ext cx="8229600" cy="4712229"/>
          </a:xfrm>
        </p:spPr>
        <p:txBody>
          <a:bodyPr>
            <a:noAutofit/>
          </a:bodyPr>
          <a:lstStyle/>
          <a:p>
            <a:pPr marL="0" indent="0" algn="ctr">
              <a:spcBef>
                <a:spcPts val="0"/>
              </a:spcBef>
              <a:buNone/>
            </a:pPr>
            <a:r>
              <a:rPr lang="en-US" sz="2800" dirty="0">
                <a:solidFill>
                  <a:srgbClr val="000000"/>
                </a:solidFill>
                <a:latin typeface="Myriad Pro"/>
                <a:cs typeface="Myriad Pro"/>
              </a:rPr>
              <a:t>Students will :</a:t>
            </a:r>
          </a:p>
          <a:p>
            <a:pPr marL="0" indent="0" algn="ctr">
              <a:spcBef>
                <a:spcPts val="0"/>
              </a:spcBef>
              <a:buNone/>
            </a:pPr>
            <a:endParaRPr lang="en-US" sz="16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describe drones</a:t>
            </a:r>
          </a:p>
          <a:p>
            <a:pPr marL="0" indent="0" algn="ctr">
              <a:spcBef>
                <a:spcPts val="0"/>
              </a:spcBef>
              <a:buNone/>
            </a:pPr>
            <a:endParaRPr lang="en-US" sz="16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describe applications of drones in horticulture and plant science related fields</a:t>
            </a:r>
          </a:p>
          <a:p>
            <a:pPr marL="0" indent="0" algn="ctr">
              <a:spcBef>
                <a:spcPts val="0"/>
              </a:spcBef>
              <a:buNone/>
            </a:pPr>
            <a:endParaRPr lang="en-US" sz="18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be able to evaluate a map and identify crop concerns</a:t>
            </a:r>
          </a:p>
          <a:p>
            <a:pPr marL="0" indent="0" algn="ctr">
              <a:spcBef>
                <a:spcPts val="0"/>
              </a:spcBef>
              <a:buNone/>
            </a:pPr>
            <a:endParaRPr lang="en-US" sz="2800" dirty="0">
              <a:solidFill>
                <a:srgbClr val="000000"/>
              </a:solidFill>
              <a:latin typeface="Myriad Pro"/>
              <a:cs typeface="Myriad Pro"/>
            </a:endParaRPr>
          </a:p>
          <a:p>
            <a:pPr marL="0" indent="0" algn="ctr">
              <a:spcBef>
                <a:spcPts val="0"/>
              </a:spcBef>
              <a:buNone/>
            </a:pPr>
            <a:r>
              <a:rPr lang="en-US" sz="2800" dirty="0">
                <a:solidFill>
                  <a:srgbClr val="000000"/>
                </a:solidFill>
                <a:latin typeface="Myriad Pro"/>
                <a:cs typeface="Myriad Pro"/>
              </a:rPr>
              <a:t>learn how to fly a drone***</a:t>
            </a:r>
          </a:p>
          <a:p>
            <a:pPr marL="0" indent="0" algn="ctr">
              <a:spcBef>
                <a:spcPts val="0"/>
              </a:spcBef>
              <a:buNone/>
            </a:pPr>
            <a:endParaRPr lang="en-US" sz="2800" dirty="0">
              <a:solidFill>
                <a:srgbClr val="000000"/>
              </a:solidFill>
              <a:latin typeface="Myriad Pro"/>
              <a:cs typeface="Myriad Pro"/>
            </a:endParaRPr>
          </a:p>
        </p:txBody>
      </p:sp>
      <p:pic>
        <p:nvPicPr>
          <p:cNvPr id="5" name="Picture 4" descr="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12" y="4530716"/>
            <a:ext cx="2084083" cy="2084083"/>
          </a:xfrm>
          <a:prstGeom prst="rect">
            <a:avLst/>
          </a:prstGeom>
        </p:spPr>
      </p:pic>
    </p:spTree>
    <p:extLst>
      <p:ext uri="{BB962C8B-B14F-4D97-AF65-F5344CB8AC3E}">
        <p14:creationId xmlns:p14="http://schemas.microsoft.com/office/powerpoint/2010/main" val="407580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6492"/>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0" y="1600201"/>
            <a:ext cx="9066361" cy="1992782"/>
          </a:xfrm>
        </p:spPr>
        <p:txBody>
          <a:bodyPr>
            <a:normAutofit/>
          </a:bodyPr>
          <a:lstStyle/>
          <a:p>
            <a:pPr marL="0" indent="0" algn="ctr">
              <a:buNone/>
            </a:pPr>
            <a:r>
              <a:rPr lang="en-US" sz="2800" dirty="0">
                <a:solidFill>
                  <a:srgbClr val="000000"/>
                </a:solidFill>
                <a:latin typeface="Myriad Pro"/>
                <a:cs typeface="Myriad Pro"/>
              </a:rPr>
              <a:t>Definition: an </a:t>
            </a:r>
            <a:r>
              <a:rPr lang="en-US" sz="2800" dirty="0" err="1" smtClean="0">
                <a:solidFill>
                  <a:srgbClr val="000000"/>
                </a:solidFill>
                <a:latin typeface="Myriad Pro"/>
                <a:cs typeface="Myriad Pro"/>
              </a:rPr>
              <a:t>uncrewed</a:t>
            </a:r>
            <a:r>
              <a:rPr lang="en-US" sz="2800" dirty="0" smtClean="0">
                <a:solidFill>
                  <a:srgbClr val="000000"/>
                </a:solidFill>
                <a:latin typeface="Myriad Pro"/>
                <a:cs typeface="Myriad Pro"/>
              </a:rPr>
              <a:t> or unpiloted aircraft </a:t>
            </a:r>
            <a:r>
              <a:rPr lang="en-US" sz="2800" dirty="0">
                <a:solidFill>
                  <a:srgbClr val="000000"/>
                </a:solidFill>
                <a:latin typeface="Myriad Pro"/>
                <a:cs typeface="Myriad Pro"/>
              </a:rPr>
              <a:t>or </a:t>
            </a:r>
            <a:r>
              <a:rPr lang="en-US" sz="2800" dirty="0" smtClean="0">
                <a:solidFill>
                  <a:srgbClr val="000000"/>
                </a:solidFill>
                <a:latin typeface="Myriad Pro"/>
                <a:cs typeface="Myriad Pro"/>
              </a:rPr>
              <a:t>ship, guided by remote control or onboard computers.  </a:t>
            </a:r>
            <a:r>
              <a:rPr lang="en-US" dirty="0" smtClean="0">
                <a:solidFill>
                  <a:srgbClr val="000000"/>
                </a:solidFill>
                <a:latin typeface="Myriad Pro"/>
                <a:cs typeface="Myriad Pro"/>
              </a:rPr>
              <a:t>(Merriam Webster)</a:t>
            </a:r>
            <a:endParaRPr lang="en-US" sz="2800" dirty="0">
              <a:solidFill>
                <a:srgbClr val="000000"/>
              </a:solidFill>
              <a:latin typeface="Myriad Pro"/>
              <a:cs typeface="Myriad Pro"/>
            </a:endParaRPr>
          </a:p>
          <a:p>
            <a:pPr marL="0" indent="0" algn="ctr">
              <a:buNone/>
            </a:pPr>
            <a:endParaRPr lang="en-US" sz="2800" dirty="0">
              <a:solidFill>
                <a:srgbClr val="000000"/>
              </a:solidFill>
              <a:latin typeface="Myriad Pro"/>
              <a:cs typeface="Myriad Pro"/>
            </a:endParaRPr>
          </a:p>
          <a:p>
            <a:pPr marL="0" indent="0" algn="ctr">
              <a:buNone/>
            </a:pPr>
            <a:endParaRPr lang="en-US" sz="2800" dirty="0">
              <a:solidFill>
                <a:srgbClr val="000000"/>
              </a:solidFill>
              <a:latin typeface="Myriad Pro"/>
              <a:cs typeface="Myriad Pro"/>
            </a:endParaRPr>
          </a:p>
        </p:txBody>
      </p:sp>
      <p:pic>
        <p:nvPicPr>
          <p:cNvPr id="4" name="Picture 3" descr="Drone GH.jpg">
            <a:extLst>
              <a:ext uri="{FF2B5EF4-FFF2-40B4-BE49-F238E27FC236}">
                <a16:creationId xmlns="" xmlns:a16="http://schemas.microsoft.com/office/drawing/2014/main" id="{AF50D9CE-6550-2140-8A6A-A7F541CDE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8648" y="2762668"/>
            <a:ext cx="6835502" cy="3586183"/>
          </a:xfrm>
          <a:prstGeom prst="rect">
            <a:avLst/>
          </a:prstGeom>
          <a:ln>
            <a:noFill/>
          </a:ln>
          <a:effectLst>
            <a:softEdge rad="112500"/>
          </a:effectLst>
        </p:spPr>
      </p:pic>
    </p:spTree>
    <p:extLst>
      <p:ext uri="{BB962C8B-B14F-4D97-AF65-F5344CB8AC3E}">
        <p14:creationId xmlns:p14="http://schemas.microsoft.com/office/powerpoint/2010/main" val="399630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1424"/>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214892" y="1006940"/>
            <a:ext cx="6332029" cy="4525963"/>
          </a:xfrm>
        </p:spPr>
        <p:txBody>
          <a:bodyPr>
            <a:normAutofit/>
          </a:bodyPr>
          <a:lstStyle/>
          <a:p>
            <a:pPr marL="0" indent="0">
              <a:buNone/>
            </a:pPr>
            <a:r>
              <a:rPr lang="en-US" sz="2800" b="1" dirty="0">
                <a:solidFill>
                  <a:srgbClr val="000000"/>
                </a:solidFill>
                <a:latin typeface="Myriad Pro"/>
                <a:cs typeface="Myriad Pro"/>
              </a:rPr>
              <a:t>Horticulture Applications</a:t>
            </a:r>
          </a:p>
          <a:p>
            <a:pPr marL="0" indent="0">
              <a:buNone/>
            </a:pPr>
            <a:endParaRPr lang="en-US" sz="200" dirty="0">
              <a:solidFill>
                <a:srgbClr val="000000"/>
              </a:solidFill>
              <a:latin typeface="Myriad Pro"/>
              <a:cs typeface="Myriad Pro"/>
            </a:endParaRPr>
          </a:p>
          <a:p>
            <a:pPr marL="0" indent="0">
              <a:buNone/>
            </a:pPr>
            <a:r>
              <a:rPr lang="en-US" sz="2400" dirty="0">
                <a:solidFill>
                  <a:srgbClr val="000000"/>
                </a:solidFill>
                <a:latin typeface="Myriad Pro"/>
                <a:cs typeface="Myriad Pro"/>
              </a:rPr>
              <a:t>“Smart Agriculture</a:t>
            </a:r>
            <a:r>
              <a:rPr lang="en-US" sz="2400" dirty="0" smtClean="0">
                <a:solidFill>
                  <a:srgbClr val="000000"/>
                </a:solidFill>
                <a:latin typeface="Myriad Pro"/>
                <a:cs typeface="Myriad Pro"/>
              </a:rPr>
              <a:t>”</a:t>
            </a:r>
          </a:p>
          <a:p>
            <a:pPr marL="0" indent="0">
              <a:buNone/>
            </a:pPr>
            <a:r>
              <a:rPr lang="en-US" sz="2400" dirty="0" smtClean="0">
                <a:solidFill>
                  <a:srgbClr val="000000"/>
                </a:solidFill>
                <a:latin typeface="Myriad Pro"/>
                <a:cs typeface="Myriad Pro"/>
              </a:rPr>
              <a:t>Precision Agriculture</a:t>
            </a:r>
            <a:endParaRPr lang="en-US" sz="2400" dirty="0">
              <a:solidFill>
                <a:srgbClr val="000000"/>
              </a:solidFill>
              <a:latin typeface="Myriad Pro"/>
              <a:cs typeface="Myriad Pro"/>
            </a:endParaRPr>
          </a:p>
          <a:p>
            <a:pPr marL="0" indent="0">
              <a:buNone/>
            </a:pPr>
            <a:endParaRPr lang="en-US" sz="2400" dirty="0">
              <a:solidFill>
                <a:srgbClr val="000000"/>
              </a:solidFill>
              <a:latin typeface="Myriad Pro"/>
              <a:cs typeface="Myriad Pro"/>
            </a:endParaRPr>
          </a:p>
          <a:p>
            <a:pPr marL="0" indent="0">
              <a:buNone/>
            </a:pPr>
            <a:endParaRPr lang="en-US" sz="2400" dirty="0">
              <a:solidFill>
                <a:srgbClr val="000000"/>
              </a:solidFill>
              <a:latin typeface="Myriad Pro"/>
              <a:cs typeface="Myriad Pro"/>
            </a:endParaRPr>
          </a:p>
        </p:txBody>
      </p:sp>
      <p:pic>
        <p:nvPicPr>
          <p:cNvPr id="4" name="Picture 3" descr="Drone 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2188" y="2931475"/>
            <a:ext cx="5334060" cy="3926525"/>
          </a:xfrm>
          <a:prstGeom prst="rect">
            <a:avLst/>
          </a:prstGeom>
          <a:ln>
            <a:noFill/>
          </a:ln>
          <a:effectLst>
            <a:softEdge rad="112500"/>
          </a:effectLst>
        </p:spPr>
      </p:pic>
      <p:pic>
        <p:nvPicPr>
          <p:cNvPr id="5" name="Picture 4" descr="Precision Ag.jpg"/>
          <p:cNvPicPr>
            <a:picLocks noChangeAspect="1"/>
          </p:cNvPicPr>
          <p:nvPr/>
        </p:nvPicPr>
        <p:blipFill rotWithShape="1">
          <a:blip r:embed="rId4">
            <a:extLst>
              <a:ext uri="{28A0092B-C50C-407E-A947-70E740481C1C}">
                <a14:useLocalDpi xmlns:a14="http://schemas.microsoft.com/office/drawing/2010/main" val="0"/>
              </a:ext>
            </a:extLst>
          </a:blip>
          <a:srcRect l="7907" t="14683" r="8858" b="11457"/>
          <a:stretch/>
        </p:blipFill>
        <p:spPr>
          <a:xfrm>
            <a:off x="4950344" y="869000"/>
            <a:ext cx="3958422" cy="2634485"/>
          </a:xfrm>
          <a:prstGeom prst="rect">
            <a:avLst/>
          </a:prstGeom>
          <a:ln>
            <a:noFill/>
          </a:ln>
          <a:effectLst>
            <a:softEdge rad="112500"/>
          </a:effectLst>
        </p:spPr>
      </p:pic>
    </p:spTree>
    <p:extLst>
      <p:ext uri="{BB962C8B-B14F-4D97-AF65-F5344CB8AC3E}">
        <p14:creationId xmlns:p14="http://schemas.microsoft.com/office/powerpoint/2010/main" val="3834972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3069"/>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214892" y="1090498"/>
            <a:ext cx="6832886" cy="4525963"/>
          </a:xfrm>
        </p:spPr>
        <p:txBody>
          <a:bodyPr>
            <a:normAutofit/>
          </a:bodyPr>
          <a:lstStyle/>
          <a:p>
            <a:pPr marL="0" indent="0">
              <a:buNone/>
            </a:pPr>
            <a:r>
              <a:rPr lang="en-US" sz="2800" b="1" dirty="0">
                <a:solidFill>
                  <a:srgbClr val="000000"/>
                </a:solidFill>
                <a:latin typeface="Myriad Pro"/>
                <a:cs typeface="Myriad Pro"/>
              </a:rPr>
              <a:t>Horticulture Applications</a:t>
            </a:r>
          </a:p>
          <a:p>
            <a:pPr marL="0" indent="0">
              <a:buNone/>
            </a:pPr>
            <a:endParaRPr lang="en-US" sz="1000" dirty="0">
              <a:solidFill>
                <a:srgbClr val="000000"/>
              </a:solidFill>
              <a:latin typeface="Myriad Pro"/>
              <a:cs typeface="Myriad Pro"/>
            </a:endParaRPr>
          </a:p>
          <a:p>
            <a:pPr marL="0" indent="0">
              <a:buNone/>
            </a:pPr>
            <a:r>
              <a:rPr lang="en-US" sz="2400" dirty="0">
                <a:solidFill>
                  <a:srgbClr val="000000"/>
                </a:solidFill>
                <a:latin typeface="Myriad Pro"/>
                <a:cs typeface="Myriad Pro"/>
              </a:rPr>
              <a:t>Plant or Crop Health</a:t>
            </a:r>
          </a:p>
          <a:p>
            <a:pPr marL="0" indent="0">
              <a:buNone/>
            </a:pPr>
            <a:endParaRPr lang="en-US" sz="2400" dirty="0">
              <a:solidFill>
                <a:srgbClr val="000000"/>
              </a:solidFill>
              <a:latin typeface="Myriad Pro"/>
              <a:cs typeface="Myriad Pro"/>
            </a:endParaRPr>
          </a:p>
          <a:p>
            <a:pPr marL="0" indent="0">
              <a:buNone/>
            </a:pPr>
            <a:endParaRPr lang="en-US" sz="2400" dirty="0">
              <a:solidFill>
                <a:srgbClr val="000000"/>
              </a:solidFill>
              <a:latin typeface="Myriad Pro"/>
              <a:cs typeface="Myriad Pro"/>
            </a:endParaRPr>
          </a:p>
        </p:txBody>
      </p:sp>
      <p:pic>
        <p:nvPicPr>
          <p:cNvPr id="4" name="Picture 3" descr="Drone Field Scou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6412" y="2342547"/>
            <a:ext cx="6041869" cy="4295274"/>
          </a:xfrm>
          <a:prstGeom prst="rect">
            <a:avLst/>
          </a:prstGeom>
          <a:ln>
            <a:noFill/>
          </a:ln>
          <a:effectLst>
            <a:softEdge rad="112500"/>
          </a:effectLst>
        </p:spPr>
      </p:pic>
    </p:spTree>
    <p:extLst>
      <p:ext uri="{BB962C8B-B14F-4D97-AF65-F5344CB8AC3E}">
        <p14:creationId xmlns:p14="http://schemas.microsoft.com/office/powerpoint/2010/main" val="206208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44713"/>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358562" y="852289"/>
            <a:ext cx="7511329" cy="4525963"/>
          </a:xfrm>
        </p:spPr>
        <p:txBody>
          <a:bodyPr>
            <a:normAutofit/>
          </a:bodyPr>
          <a:lstStyle/>
          <a:p>
            <a:pPr marL="0" indent="0">
              <a:spcBef>
                <a:spcPts val="0"/>
              </a:spcBef>
              <a:buNone/>
            </a:pPr>
            <a:r>
              <a:rPr lang="en-US" sz="2800" b="1" dirty="0">
                <a:solidFill>
                  <a:srgbClr val="000000"/>
                </a:solidFill>
                <a:latin typeface="Myriad Pro"/>
                <a:cs typeface="Myriad Pro"/>
              </a:rPr>
              <a:t>Horticulture Applications</a:t>
            </a:r>
          </a:p>
          <a:p>
            <a:pPr marL="0" indent="0">
              <a:spcBef>
                <a:spcPts val="0"/>
              </a:spcBef>
              <a:buNone/>
            </a:pPr>
            <a:endParaRPr lang="en-US" sz="1000" dirty="0" smtClean="0">
              <a:solidFill>
                <a:srgbClr val="000000"/>
              </a:solidFill>
              <a:latin typeface="Myriad Pro"/>
              <a:cs typeface="Myriad Pro"/>
            </a:endParaRPr>
          </a:p>
          <a:p>
            <a:pPr marL="0" indent="0">
              <a:spcBef>
                <a:spcPts val="0"/>
              </a:spcBef>
              <a:buNone/>
            </a:pPr>
            <a:r>
              <a:rPr lang="en-US" sz="2800" dirty="0" smtClean="0">
                <a:solidFill>
                  <a:srgbClr val="000000"/>
                </a:solidFill>
                <a:latin typeface="Myriad Pro"/>
                <a:cs typeface="Myriad Pro"/>
              </a:rPr>
              <a:t>Crop Health</a:t>
            </a:r>
          </a:p>
          <a:p>
            <a:pPr marL="0" indent="0">
              <a:spcBef>
                <a:spcPts val="0"/>
              </a:spcBef>
              <a:buNone/>
            </a:pPr>
            <a:endParaRPr lang="en-US" sz="1600" dirty="0">
              <a:solidFill>
                <a:srgbClr val="000000"/>
              </a:solidFill>
              <a:latin typeface="Myriad Pro"/>
              <a:cs typeface="Myriad Pro"/>
            </a:endParaRPr>
          </a:p>
          <a:p>
            <a:pPr marL="0" indent="0">
              <a:spcBef>
                <a:spcPts val="0"/>
              </a:spcBef>
              <a:buNone/>
            </a:pPr>
            <a:r>
              <a:rPr lang="en-US" dirty="0" smtClean="0">
                <a:solidFill>
                  <a:srgbClr val="000000"/>
                </a:solidFill>
                <a:latin typeface="Myriad Pro"/>
                <a:cs typeface="Myriad Pro"/>
              </a:rPr>
              <a:t>Example:  NDVI</a:t>
            </a:r>
            <a:r>
              <a:rPr lang="en-US" dirty="0">
                <a:solidFill>
                  <a:srgbClr val="000000"/>
                </a:solidFill>
                <a:latin typeface="Myriad Pro"/>
                <a:cs typeface="Myriad Pro"/>
              </a:rPr>
              <a:t>:  Normalized Difference Vegetation Indexes</a:t>
            </a:r>
          </a:p>
          <a:p>
            <a:pPr marL="0" indent="0">
              <a:spcBef>
                <a:spcPts val="0"/>
              </a:spcBef>
              <a:buNone/>
            </a:pPr>
            <a:endParaRPr lang="en-US" sz="28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p:txBody>
      </p:sp>
      <p:sp>
        <p:nvSpPr>
          <p:cNvPr id="5" name="TextBox 4"/>
          <p:cNvSpPr txBox="1"/>
          <p:nvPr/>
        </p:nvSpPr>
        <p:spPr>
          <a:xfrm>
            <a:off x="152316" y="6415798"/>
            <a:ext cx="8048973" cy="369332"/>
          </a:xfrm>
          <a:prstGeom prst="rect">
            <a:avLst/>
          </a:prstGeom>
          <a:noFill/>
        </p:spPr>
        <p:txBody>
          <a:bodyPr wrap="none" rtlCol="0">
            <a:spAutoFit/>
          </a:bodyPr>
          <a:lstStyle/>
          <a:p>
            <a:r>
              <a:rPr lang="en-US" sz="900" dirty="0"/>
              <a:t>Image courtesy of:</a:t>
            </a:r>
          </a:p>
          <a:p>
            <a:r>
              <a:rPr lang="en-US" sz="900" dirty="0"/>
              <a:t>https://</a:t>
            </a:r>
            <a:r>
              <a:rPr lang="en-US" sz="900" dirty="0" err="1"/>
              <a:t>www.usga.org</a:t>
            </a:r>
            <a:r>
              <a:rPr lang="en-US" sz="900" dirty="0"/>
              <a:t>/course-care/</a:t>
            </a:r>
            <a:r>
              <a:rPr lang="en-US" sz="900" dirty="0" err="1"/>
              <a:t>turfgrass</a:t>
            </a:r>
            <a:r>
              <a:rPr lang="en-US" sz="900" dirty="0"/>
              <a:t>-and-environmental-research/research-updates/small-unmanned-aircraft-systems-detect-</a:t>
            </a:r>
            <a:r>
              <a:rPr lang="en-US" sz="900" dirty="0" err="1"/>
              <a:t>turfgrass</a:t>
            </a:r>
            <a:r>
              <a:rPr lang="en-US" sz="900" dirty="0"/>
              <a:t>-</a:t>
            </a:r>
            <a:r>
              <a:rPr lang="en-US" sz="900" dirty="0" err="1"/>
              <a:t>drought.html</a:t>
            </a:r>
            <a:endParaRPr lang="en-US" sz="900" dirty="0"/>
          </a:p>
        </p:txBody>
      </p:sp>
      <p:pic>
        <p:nvPicPr>
          <p:cNvPr id="7" name="Picture 6"/>
          <p:cNvPicPr>
            <a:picLocks noChangeAspect="1"/>
          </p:cNvPicPr>
          <p:nvPr/>
        </p:nvPicPr>
        <p:blipFill>
          <a:blip r:embed="rId3"/>
          <a:stretch>
            <a:fillRect/>
          </a:stretch>
        </p:blipFill>
        <p:spPr>
          <a:xfrm>
            <a:off x="974883" y="2528513"/>
            <a:ext cx="6895008" cy="3878442"/>
          </a:xfrm>
          <a:prstGeom prst="rect">
            <a:avLst/>
          </a:prstGeom>
        </p:spPr>
      </p:pic>
    </p:spTree>
    <p:extLst>
      <p:ext uri="{BB962C8B-B14F-4D97-AF65-F5344CB8AC3E}">
        <p14:creationId xmlns:p14="http://schemas.microsoft.com/office/powerpoint/2010/main" val="245620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44713"/>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306802" y="979641"/>
            <a:ext cx="7715859" cy="4525963"/>
          </a:xfrm>
        </p:spPr>
        <p:txBody>
          <a:bodyPr>
            <a:normAutofit/>
          </a:bodyPr>
          <a:lstStyle/>
          <a:p>
            <a:pPr marL="0" indent="0">
              <a:spcBef>
                <a:spcPts val="0"/>
              </a:spcBef>
              <a:buNone/>
            </a:pPr>
            <a:r>
              <a:rPr lang="en-US" sz="2800" b="1" dirty="0">
                <a:solidFill>
                  <a:srgbClr val="000000"/>
                </a:solidFill>
                <a:latin typeface="Myriad Pro"/>
                <a:cs typeface="Myriad Pro"/>
              </a:rPr>
              <a:t>Horticulture Applications</a:t>
            </a:r>
          </a:p>
          <a:p>
            <a:pPr marL="0" indent="0">
              <a:spcBef>
                <a:spcPts val="0"/>
              </a:spcBef>
              <a:buNone/>
            </a:pPr>
            <a:endParaRPr lang="en-US" dirty="0">
              <a:solidFill>
                <a:srgbClr val="000000"/>
              </a:solidFill>
              <a:latin typeface="Myriad Pro"/>
              <a:cs typeface="Myriad Pro"/>
            </a:endParaRPr>
          </a:p>
          <a:p>
            <a:pPr marL="0" indent="0">
              <a:spcBef>
                <a:spcPts val="0"/>
              </a:spcBef>
              <a:buNone/>
            </a:pPr>
            <a:r>
              <a:rPr lang="en-US" sz="2800" dirty="0">
                <a:solidFill>
                  <a:srgbClr val="000000"/>
                </a:solidFill>
                <a:latin typeface="Myriad Pro"/>
                <a:cs typeface="Myriad Pro"/>
              </a:rPr>
              <a:t>Plant </a:t>
            </a:r>
            <a:r>
              <a:rPr lang="en-US" sz="2800" dirty="0" smtClean="0">
                <a:solidFill>
                  <a:srgbClr val="000000"/>
                </a:solidFill>
                <a:latin typeface="Myriad Pro"/>
                <a:cs typeface="Myriad Pro"/>
              </a:rPr>
              <a:t>Inventory and Crop Status</a:t>
            </a:r>
            <a:endParaRPr lang="en-US" sz="2800" dirty="0">
              <a:solidFill>
                <a:srgbClr val="000000"/>
              </a:solidFill>
              <a:latin typeface="Myriad Pro"/>
              <a:cs typeface="Myriad Pro"/>
            </a:endParaRPr>
          </a:p>
          <a:p>
            <a:pPr marL="0" indent="0">
              <a:spcBef>
                <a:spcPts val="0"/>
              </a:spcBef>
              <a:buNone/>
            </a:pPr>
            <a:endParaRPr lang="en-US" sz="10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a:p>
            <a:pPr marL="0" indent="0">
              <a:spcBef>
                <a:spcPts val="0"/>
              </a:spcBef>
              <a:buNone/>
            </a:pPr>
            <a:endParaRPr lang="en-US" sz="2800" dirty="0">
              <a:solidFill>
                <a:srgbClr val="000000"/>
              </a:solidFill>
              <a:latin typeface="Myriad Pro"/>
              <a:cs typeface="Myriad Pro"/>
            </a:endParaRPr>
          </a:p>
        </p:txBody>
      </p:sp>
      <p:grpSp>
        <p:nvGrpSpPr>
          <p:cNvPr id="6" name="Group 5"/>
          <p:cNvGrpSpPr/>
          <p:nvPr/>
        </p:nvGrpSpPr>
        <p:grpSpPr>
          <a:xfrm>
            <a:off x="1715889" y="2947824"/>
            <a:ext cx="5888438" cy="3837832"/>
            <a:chOff x="3147198" y="2942931"/>
            <a:chExt cx="5888438" cy="3837832"/>
          </a:xfrm>
        </p:grpSpPr>
        <p:pic>
          <p:nvPicPr>
            <p:cNvPr id="4" name="Picture 3"/>
            <p:cNvPicPr>
              <a:picLocks noChangeAspect="1"/>
            </p:cNvPicPr>
            <p:nvPr/>
          </p:nvPicPr>
          <p:blipFill>
            <a:blip r:embed="rId3"/>
            <a:stretch>
              <a:fillRect/>
            </a:stretch>
          </p:blipFill>
          <p:spPr>
            <a:xfrm>
              <a:off x="3147198" y="2942931"/>
              <a:ext cx="5888438" cy="3837832"/>
            </a:xfrm>
            <a:prstGeom prst="rect">
              <a:avLst/>
            </a:prstGeom>
            <a:ln>
              <a:noFill/>
            </a:ln>
            <a:effectLst>
              <a:softEdge rad="112500"/>
            </a:effectLst>
          </p:spPr>
        </p:pic>
        <p:sp>
          <p:nvSpPr>
            <p:cNvPr id="5" name="TextBox 4"/>
            <p:cNvSpPr txBox="1"/>
            <p:nvPr/>
          </p:nvSpPr>
          <p:spPr>
            <a:xfrm>
              <a:off x="6417734" y="6405412"/>
              <a:ext cx="2474787" cy="230832"/>
            </a:xfrm>
            <a:prstGeom prst="rect">
              <a:avLst/>
            </a:prstGeom>
            <a:noFill/>
          </p:spPr>
          <p:txBody>
            <a:bodyPr wrap="none" rtlCol="0">
              <a:spAutoFit/>
            </a:bodyPr>
            <a:lstStyle/>
            <a:p>
              <a:r>
                <a:rPr lang="en-US" sz="900" dirty="0">
                  <a:solidFill>
                    <a:srgbClr val="FFFFFF"/>
                  </a:solidFill>
                </a:rPr>
                <a:t>Photo courtesy of: </a:t>
              </a:r>
              <a:r>
                <a:rPr lang="en-US" sz="900" dirty="0" err="1">
                  <a:solidFill>
                    <a:srgbClr val="FFFFFF"/>
                  </a:solidFill>
                </a:rPr>
                <a:t>Nurserymanagement.com</a:t>
              </a:r>
              <a:endParaRPr lang="en-US" sz="900" dirty="0">
                <a:solidFill>
                  <a:srgbClr val="FFFFFF"/>
                </a:solidFill>
              </a:endParaRPr>
            </a:p>
          </p:txBody>
        </p:sp>
      </p:grpSp>
    </p:spTree>
    <p:extLst>
      <p:ext uri="{BB962C8B-B14F-4D97-AF65-F5344CB8AC3E}">
        <p14:creationId xmlns:p14="http://schemas.microsoft.com/office/powerpoint/2010/main" val="15743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28001"/>
          </a:xfrm>
        </p:spPr>
        <p:txBody>
          <a:bodyPr/>
          <a:lstStyle/>
          <a:p>
            <a:r>
              <a:rPr lang="en-US" dirty="0">
                <a:latin typeface="Myriad Pro"/>
                <a:cs typeface="Myriad Pro"/>
              </a:rPr>
              <a:t>Drones</a:t>
            </a:r>
          </a:p>
        </p:txBody>
      </p:sp>
      <p:sp>
        <p:nvSpPr>
          <p:cNvPr id="3" name="Content Placeholder 2"/>
          <p:cNvSpPr>
            <a:spLocks noGrp="1"/>
          </p:cNvSpPr>
          <p:nvPr>
            <p:ph sz="half" idx="1"/>
          </p:nvPr>
        </p:nvSpPr>
        <p:spPr>
          <a:xfrm>
            <a:off x="194677" y="1006875"/>
            <a:ext cx="8235510" cy="4525963"/>
          </a:xfrm>
        </p:spPr>
        <p:txBody>
          <a:bodyPr>
            <a:normAutofit/>
          </a:bodyPr>
          <a:lstStyle/>
          <a:p>
            <a:pPr marL="0" indent="0">
              <a:buNone/>
            </a:pPr>
            <a:r>
              <a:rPr lang="en-US" sz="2800" b="1" dirty="0">
                <a:solidFill>
                  <a:srgbClr val="000000"/>
                </a:solidFill>
                <a:latin typeface="Myriad Pro"/>
                <a:cs typeface="Myriad Pro"/>
              </a:rPr>
              <a:t>Horticulture </a:t>
            </a:r>
            <a:r>
              <a:rPr lang="en-US" sz="2800" b="1" dirty="0" smtClean="0">
                <a:solidFill>
                  <a:srgbClr val="000000"/>
                </a:solidFill>
                <a:latin typeface="Myriad Pro"/>
                <a:cs typeface="Myriad Pro"/>
              </a:rPr>
              <a:t>Applications</a:t>
            </a:r>
            <a:endParaRPr lang="en-US" sz="2800" dirty="0">
              <a:solidFill>
                <a:srgbClr val="000000"/>
              </a:solidFill>
              <a:latin typeface="Myriad Pro"/>
              <a:cs typeface="Myriad Pro"/>
            </a:endParaRPr>
          </a:p>
          <a:p>
            <a:pPr marL="0" indent="0">
              <a:buNone/>
            </a:pPr>
            <a:r>
              <a:rPr lang="en-US" sz="2700" dirty="0" smtClean="0">
                <a:solidFill>
                  <a:srgbClr val="000000"/>
                </a:solidFill>
                <a:latin typeface="Myriad Pro"/>
                <a:cs typeface="Myriad Pro"/>
              </a:rPr>
              <a:t>Evaluating </a:t>
            </a:r>
            <a:r>
              <a:rPr lang="en-US" sz="2700" dirty="0">
                <a:solidFill>
                  <a:srgbClr val="000000"/>
                </a:solidFill>
                <a:latin typeface="Myriad Pro"/>
                <a:cs typeface="Myriad Pro"/>
              </a:rPr>
              <a:t>Plant </a:t>
            </a:r>
            <a:r>
              <a:rPr lang="en-US" sz="2700" dirty="0" smtClean="0">
                <a:solidFill>
                  <a:srgbClr val="000000"/>
                </a:solidFill>
                <a:latin typeface="Myriad Pro"/>
                <a:cs typeface="Myriad Pro"/>
              </a:rPr>
              <a:t>Diversity</a:t>
            </a:r>
          </a:p>
          <a:p>
            <a:pPr marL="0" indent="0">
              <a:buNone/>
            </a:pPr>
            <a:r>
              <a:rPr lang="en-US" sz="2700" dirty="0" smtClean="0">
                <a:solidFill>
                  <a:srgbClr val="000000"/>
                </a:solidFill>
                <a:latin typeface="Myriad Pro"/>
                <a:cs typeface="Myriad Pro"/>
              </a:rPr>
              <a:t>Understanding plant communities</a:t>
            </a:r>
            <a:endParaRPr lang="en-US" sz="2700" dirty="0">
              <a:solidFill>
                <a:srgbClr val="000000"/>
              </a:solidFill>
              <a:latin typeface="Myriad Pro"/>
              <a:cs typeface="Myriad Pro"/>
            </a:endParaRPr>
          </a:p>
          <a:p>
            <a:pPr marL="0" indent="0">
              <a:buNone/>
            </a:pPr>
            <a:r>
              <a:rPr lang="en-US" sz="2700" dirty="0">
                <a:solidFill>
                  <a:srgbClr val="000000"/>
                </a:solidFill>
                <a:latin typeface="Myriad Pro"/>
                <a:cs typeface="Myriad Pro"/>
              </a:rPr>
              <a:t>(Imagery analysis)</a:t>
            </a:r>
          </a:p>
          <a:p>
            <a:pPr marL="0" indent="0">
              <a:buNone/>
            </a:pPr>
            <a:endParaRPr lang="en-US" sz="2700" dirty="0">
              <a:solidFill>
                <a:srgbClr val="000000"/>
              </a:solidFill>
              <a:latin typeface="Myriad Pro"/>
              <a:cs typeface="Myriad Pro"/>
            </a:endParaRPr>
          </a:p>
          <a:p>
            <a:pPr marL="0" indent="0">
              <a:buNone/>
            </a:pPr>
            <a:endParaRPr lang="en-US" sz="2800" dirty="0">
              <a:solidFill>
                <a:srgbClr val="000000"/>
              </a:solidFill>
              <a:latin typeface="Myriad Pro"/>
              <a:cs typeface="Myriad Pro"/>
            </a:endParaRPr>
          </a:p>
        </p:txBody>
      </p:sp>
      <p:grpSp>
        <p:nvGrpSpPr>
          <p:cNvPr id="6" name="Group 5"/>
          <p:cNvGrpSpPr/>
          <p:nvPr/>
        </p:nvGrpSpPr>
        <p:grpSpPr>
          <a:xfrm>
            <a:off x="3559798" y="2957353"/>
            <a:ext cx="4948320" cy="3576646"/>
            <a:chOff x="145767" y="2470462"/>
            <a:chExt cx="4141873" cy="343459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67" y="2470462"/>
              <a:ext cx="4141873" cy="3434590"/>
            </a:xfrm>
            <a:prstGeom prst="rect">
              <a:avLst/>
            </a:prstGeom>
          </p:spPr>
        </p:pic>
        <p:sp>
          <p:nvSpPr>
            <p:cNvPr id="5" name="TextBox 4"/>
            <p:cNvSpPr txBox="1"/>
            <p:nvPr/>
          </p:nvSpPr>
          <p:spPr>
            <a:xfrm>
              <a:off x="1702327" y="5495984"/>
              <a:ext cx="2585313" cy="215444"/>
            </a:xfrm>
            <a:prstGeom prst="rect">
              <a:avLst/>
            </a:prstGeom>
            <a:noFill/>
          </p:spPr>
          <p:txBody>
            <a:bodyPr wrap="none" rtlCol="0">
              <a:spAutoFit/>
            </a:bodyPr>
            <a:lstStyle/>
            <a:p>
              <a:r>
                <a:rPr lang="en-US" sz="800" dirty="0">
                  <a:solidFill>
                    <a:schemeClr val="bg1"/>
                  </a:solidFill>
                </a:rPr>
                <a:t>Image credit:  Science Direct; </a:t>
              </a:r>
              <a:r>
                <a:rPr lang="en-US" sz="800" dirty="0" err="1">
                  <a:solidFill>
                    <a:schemeClr val="bg1"/>
                  </a:solidFill>
                </a:rPr>
                <a:t>Rominger</a:t>
              </a:r>
              <a:r>
                <a:rPr lang="en-US" sz="800" dirty="0">
                  <a:solidFill>
                    <a:schemeClr val="bg1"/>
                  </a:solidFill>
                </a:rPr>
                <a:t>, et al., 2021.</a:t>
              </a:r>
            </a:p>
          </p:txBody>
        </p:sp>
      </p:grpSp>
    </p:spTree>
    <p:extLst>
      <p:ext uri="{BB962C8B-B14F-4D97-AF65-F5344CB8AC3E}">
        <p14:creationId xmlns:p14="http://schemas.microsoft.com/office/powerpoint/2010/main" val="905257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2440</TotalTime>
  <Words>1786</Words>
  <Application>Microsoft Macintosh PowerPoint</Application>
  <PresentationFormat>On-screen Show (4:3)</PresentationFormat>
  <Paragraphs>178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PowerPoint Presentation</vt:lpstr>
      <vt:lpstr>Introduction</vt:lpstr>
      <vt:lpstr>Learning Objectives</vt:lpstr>
      <vt:lpstr>Drones</vt:lpstr>
      <vt:lpstr>Drones</vt:lpstr>
      <vt:lpstr>Drones</vt:lpstr>
      <vt:lpstr>Drones</vt:lpstr>
      <vt:lpstr>Drones</vt:lpstr>
      <vt:lpstr>Drones</vt:lpstr>
      <vt:lpstr>Drones</vt:lpstr>
      <vt:lpstr>Drones</vt:lpstr>
      <vt:lpstr>Drones</vt:lpstr>
      <vt:lpstr>Drones</vt:lpstr>
      <vt:lpstr>Drone Careers</vt:lpstr>
      <vt:lpstr>Drone Education</vt:lpstr>
      <vt:lpstr>Project funded by:</vt:lpstr>
    </vt:vector>
  </TitlesOfParts>
  <Company>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Miller</dc:creator>
  <cp:lastModifiedBy>Chad Miller</cp:lastModifiedBy>
  <cp:revision>342</cp:revision>
  <dcterms:created xsi:type="dcterms:W3CDTF">2018-02-18T22:18:30Z</dcterms:created>
  <dcterms:modified xsi:type="dcterms:W3CDTF">2021-11-04T23:09:28Z</dcterms:modified>
</cp:coreProperties>
</file>