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357" r:id="rId2"/>
    <p:sldId id="414" r:id="rId3"/>
    <p:sldId id="384" r:id="rId4"/>
    <p:sldId id="420" r:id="rId5"/>
    <p:sldId id="402" r:id="rId6"/>
    <p:sldId id="409" r:id="rId7"/>
    <p:sldId id="406" r:id="rId8"/>
    <p:sldId id="403" r:id="rId9"/>
    <p:sldId id="404" r:id="rId10"/>
    <p:sldId id="407" r:id="rId11"/>
    <p:sldId id="408" r:id="rId12"/>
    <p:sldId id="410" r:id="rId13"/>
    <p:sldId id="421" r:id="rId14"/>
    <p:sldId id="405" r:id="rId15"/>
    <p:sldId id="423" r:id="rId16"/>
    <p:sldId id="436" r:id="rId17"/>
    <p:sldId id="411" r:id="rId18"/>
    <p:sldId id="412" r:id="rId19"/>
    <p:sldId id="424" r:id="rId20"/>
    <p:sldId id="426" r:id="rId21"/>
    <p:sldId id="425" r:id="rId22"/>
    <p:sldId id="427" r:id="rId23"/>
    <p:sldId id="428" r:id="rId24"/>
    <p:sldId id="429" r:id="rId25"/>
    <p:sldId id="430" r:id="rId26"/>
    <p:sldId id="431" r:id="rId27"/>
    <p:sldId id="433" r:id="rId28"/>
    <p:sldId id="432" r:id="rId29"/>
    <p:sldId id="434" r:id="rId30"/>
    <p:sldId id="43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775" autoAdjust="0"/>
  </p:normalViewPr>
  <p:slideViewPr>
    <p:cSldViewPr snapToGrid="0" snapToObjects="1">
      <p:cViewPr>
        <p:scale>
          <a:sx n="99" d="100"/>
          <a:sy n="99" d="100"/>
        </p:scale>
        <p:origin x="-1008" y="-248"/>
      </p:cViewPr>
      <p:guideLst>
        <p:guide orient="horz" pos="2160"/>
        <p:guide pos="2880"/>
      </p:guideLst>
    </p:cSldViewPr>
  </p:slideViewPr>
  <p:notesTextViewPr>
    <p:cViewPr>
      <p:scale>
        <a:sx n="100" d="100"/>
        <a:sy n="100" d="100"/>
      </p:scale>
      <p:origin x="0" y="0"/>
    </p:cViewPr>
  </p:notesTextViewPr>
  <p:sorterViewPr>
    <p:cViewPr>
      <p:scale>
        <a:sx n="219" d="100"/>
        <a:sy n="219" d="100"/>
      </p:scale>
      <p:origin x="0" y="524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4676F2-37A1-BB4A-B976-5492EF20EFA8}" type="datetimeFigureOut">
              <a:rPr lang="en-US" smtClean="0"/>
              <a:t>11/4/21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5BE073-6B86-B249-B2B8-E74EF5CB3C8C}" type="slidenum">
              <a:rPr lang="en-US" smtClean="0"/>
              <a:t>‹#›</a:t>
            </a:fld>
            <a:endParaRPr lang="en-US"/>
          </a:p>
        </p:txBody>
      </p:sp>
    </p:spTree>
    <p:extLst>
      <p:ext uri="{BB962C8B-B14F-4D97-AF65-F5344CB8AC3E}">
        <p14:creationId xmlns:p14="http://schemas.microsoft.com/office/powerpoint/2010/main" val="2816266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youtube.com/watch?v=mO8oawPns3E&amp;t=12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youtube.com/watch?v=oywy64N_5dQ"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presentation provides insight into the horticulture program at Kansas State University.  It is one example of an undergraduate horticulture program, and would be similar to other 4-year, land grant institutions across the United States. This presentation would be a good follow-up presentation to the Careers in Horticulture PowerPoint.</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5BE073-6B86-B249-B2B8-E74EF5CB3C8C}" type="slidenum">
              <a:rPr lang="en-US" smtClean="0"/>
              <a:t>1</a:t>
            </a:fld>
            <a:endParaRPr lang="en-US"/>
          </a:p>
        </p:txBody>
      </p:sp>
    </p:spTree>
    <p:extLst>
      <p:ext uri="{BB962C8B-B14F-4D97-AF65-F5344CB8AC3E}">
        <p14:creationId xmlns:p14="http://schemas.microsoft.com/office/powerpoint/2010/main" val="4201530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get hands-on production experiences in the K-State greenhouses, including herbaceous crop production and floriculture crop production.  Students can also experience growing facilities that produce nursery (trees, shrubs, perennials) crops as well.</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10</a:t>
            </a:fld>
            <a:endParaRPr lang="en-US"/>
          </a:p>
        </p:txBody>
      </p:sp>
    </p:spTree>
    <p:extLst>
      <p:ext uri="{BB962C8B-B14F-4D97-AF65-F5344CB8AC3E}">
        <p14:creationId xmlns:p14="http://schemas.microsoft.com/office/powerpoint/2010/main" val="2310930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Included in the horticulture production courses, laboratories, along with experiences through field trips and site visits, students will learn about innovative and current production practices that optimize and enhance crop production, especially in protected environments.  Included in this are courses and topics that focus on urban agriculture and food production, coupled with technologies that have been increasingly developed and implemented in the industry, such as LED lighting techniques.</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11</a:t>
            </a:fld>
            <a:endParaRPr lang="en-US"/>
          </a:p>
        </p:txBody>
      </p:sp>
    </p:spTree>
    <p:extLst>
      <p:ext uri="{BB962C8B-B14F-4D97-AF65-F5344CB8AC3E}">
        <p14:creationId xmlns:p14="http://schemas.microsoft.com/office/powerpoint/2010/main" val="2725396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horticulture production program covers a wide variety of crops and prepares students for a wide variety of careers in the horticulture and plant science industry.  </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12</a:t>
            </a:fld>
            <a:endParaRPr lang="en-US"/>
          </a:p>
        </p:txBody>
      </p:sp>
    </p:spTree>
    <p:extLst>
      <p:ext uri="{BB962C8B-B14F-4D97-AF65-F5344CB8AC3E}">
        <p14:creationId xmlns:p14="http://schemas.microsoft.com/office/powerpoint/2010/main" val="3233903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specialty horticulture crop that is gaining importance is hemp and hemp production.  Students will have the opportunity to learn about the crop, from production to post harvest and chemical properties of the crop.  </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13</a:t>
            </a:fld>
            <a:endParaRPr lang="en-US"/>
          </a:p>
        </p:txBody>
      </p:sp>
    </p:spTree>
    <p:extLst>
      <p:ext uri="{BB962C8B-B14F-4D97-AF65-F5344CB8AC3E}">
        <p14:creationId xmlns:p14="http://schemas.microsoft.com/office/powerpoint/2010/main" val="931810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third</a:t>
            </a:r>
            <a:r>
              <a:rPr lang="en-US" sz="1200" kern="1200" dirty="0" smtClean="0">
                <a:solidFill>
                  <a:schemeClr val="tx1"/>
                </a:solidFill>
                <a:effectLst/>
                <a:latin typeface="+mn-lt"/>
                <a:ea typeface="+mn-ea"/>
                <a:cs typeface="+mn-cs"/>
              </a:rPr>
              <a:t> specialization area in the horticulture and natural resources department is golf course and sports turf management.  This program is designed to prepare for rewarding careers as the next generation of golf course superintendents and managers, and as turf managers for professional sports organizations, school districts, colleges and university grounds departments, and municipal park and recreation departments. The unique curriculum combines courses in business, communications, hospitality, and </a:t>
            </a:r>
            <a:r>
              <a:rPr lang="en-US" sz="1200" kern="1200" dirty="0" err="1" smtClean="0">
                <a:solidFill>
                  <a:schemeClr val="tx1"/>
                </a:solidFill>
                <a:effectLst/>
                <a:latin typeface="+mn-lt"/>
                <a:ea typeface="+mn-ea"/>
                <a:cs typeface="+mn-cs"/>
              </a:rPr>
              <a:t>turfgrass</a:t>
            </a:r>
            <a:r>
              <a:rPr lang="en-US" sz="1200" kern="1200" dirty="0" smtClean="0">
                <a:solidFill>
                  <a:schemeClr val="tx1"/>
                </a:solidFill>
                <a:effectLst/>
                <a:latin typeface="+mn-lt"/>
                <a:ea typeface="+mn-ea"/>
                <a:cs typeface="+mn-cs"/>
              </a:rPr>
              <a:t> management, along with two internships. Graduates are employed by golf courses, golf clubs, and other sports facilities all over the U.S. and world, as well as in industries allied to golf and </a:t>
            </a:r>
            <a:r>
              <a:rPr lang="en-US" sz="1200" kern="1200" dirty="0" err="1" smtClean="0">
                <a:solidFill>
                  <a:schemeClr val="tx1"/>
                </a:solidFill>
                <a:effectLst/>
                <a:latin typeface="+mn-lt"/>
                <a:ea typeface="+mn-ea"/>
                <a:cs typeface="+mn-cs"/>
              </a:rPr>
              <a:t>turfgrass</a:t>
            </a:r>
            <a:r>
              <a:rPr lang="en-US" sz="1200" kern="1200" dirty="0" smtClean="0">
                <a:solidFill>
                  <a:schemeClr val="tx1"/>
                </a:solidFill>
                <a:effectLst/>
                <a:latin typeface="+mn-lt"/>
                <a:ea typeface="+mn-ea"/>
                <a:cs typeface="+mn-cs"/>
              </a:rPr>
              <a:t> management.</a:t>
            </a:r>
          </a:p>
          <a:p>
            <a:endParaRPr lang="en-US" dirty="0" smtClean="0"/>
          </a:p>
          <a:p>
            <a:r>
              <a:rPr lang="en-US" dirty="0" smtClean="0"/>
              <a:t>Video to Watch: </a:t>
            </a:r>
            <a:r>
              <a:rPr lang="en-US" sz="1200" b="1" kern="1200" dirty="0" smtClean="0">
                <a:solidFill>
                  <a:schemeClr val="tx1"/>
                </a:solidFill>
                <a:effectLst/>
                <a:latin typeface="+mn-lt"/>
                <a:ea typeface="+mn-ea"/>
                <a:cs typeface="+mn-cs"/>
              </a:rPr>
              <a:t>Golf Course </a:t>
            </a:r>
            <a:r>
              <a:rPr lang="en-US" sz="1200" b="1" kern="1200" dirty="0" err="1" smtClean="0">
                <a:solidFill>
                  <a:schemeClr val="tx1"/>
                </a:solidFill>
                <a:effectLst/>
                <a:latin typeface="+mn-lt"/>
                <a:ea typeface="+mn-ea"/>
                <a:cs typeface="+mn-cs"/>
              </a:rPr>
              <a:t>Turfgrass</a:t>
            </a:r>
            <a:r>
              <a:rPr lang="en-US" sz="1200" b="1" kern="1200" dirty="0" smtClean="0">
                <a:solidFill>
                  <a:schemeClr val="tx1"/>
                </a:solidFill>
                <a:effectLst/>
                <a:latin typeface="+mn-lt"/>
                <a:ea typeface="+mn-ea"/>
                <a:cs typeface="+mn-cs"/>
              </a:rPr>
              <a:t>:  This is my office. (1:21)</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https://www.youtube.com/watch?v=mO8oawPns3E&amp;t=12s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14</a:t>
            </a:fld>
            <a:endParaRPr lang="en-US"/>
          </a:p>
        </p:txBody>
      </p:sp>
    </p:spTree>
    <p:extLst>
      <p:ext uri="{BB962C8B-B14F-4D97-AF65-F5344CB8AC3E}">
        <p14:creationId xmlns:p14="http://schemas.microsoft.com/office/powerpoint/2010/main" val="204484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will gain hands on experience, not only through two required internship experiences, but also through several lab-based courses.  Students get to experience sports turf examples, locally, and regionally, including professional sports venues.</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15</a:t>
            </a:fld>
            <a:endParaRPr lang="en-US"/>
          </a:p>
        </p:txBody>
      </p:sp>
    </p:spTree>
    <p:extLst>
      <p:ext uri="{BB962C8B-B14F-4D97-AF65-F5344CB8AC3E}">
        <p14:creationId xmlns:p14="http://schemas.microsoft.com/office/powerpoint/2010/main" val="2395900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curriculum and program experiences for students provides for a strong focus on business, hospitality management, and communication course work, in addition to disciplinary horticulture coursework.  These courses provide a strong background for students in their future career.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5BE073-6B86-B249-B2B8-E74EF5CB3C8C}" type="slidenum">
              <a:rPr lang="en-US" smtClean="0"/>
              <a:t>16</a:t>
            </a:fld>
            <a:endParaRPr lang="en-US"/>
          </a:p>
        </p:txBody>
      </p:sp>
    </p:spTree>
    <p:extLst>
      <p:ext uri="{BB962C8B-B14F-4D97-AF65-F5344CB8AC3E}">
        <p14:creationId xmlns:p14="http://schemas.microsoft.com/office/powerpoint/2010/main" val="239590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fourth</a:t>
            </a:r>
            <a:r>
              <a:rPr lang="en-US" sz="1200" kern="1200" dirty="0" smtClean="0">
                <a:solidFill>
                  <a:schemeClr val="tx1"/>
                </a:solidFill>
                <a:effectLst/>
                <a:latin typeface="+mn-lt"/>
                <a:ea typeface="+mn-ea"/>
                <a:cs typeface="+mn-cs"/>
              </a:rPr>
              <a:t> specialization area is the horticulture science option. This degree specialization is intended for students who plan to pursue a graduate degree or would seek out a career that would have more research based activities and responsibilities. Universities, state and federal agencies, and industries need trained scientists who can teach, conduct research, and communicate research findings to the public to increase the production and effective use of horticultural products. Many who earn the master of science degree work as consultants, technical representatives, community college instructors, and county extension agents. Those earning a doctorate degree work at universities, the USDA, and research and development for industry firms.</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17</a:t>
            </a:fld>
            <a:endParaRPr lang="en-US"/>
          </a:p>
        </p:txBody>
      </p:sp>
    </p:spTree>
    <p:extLst>
      <p:ext uri="{BB962C8B-B14F-4D97-AF65-F5344CB8AC3E}">
        <p14:creationId xmlns:p14="http://schemas.microsoft.com/office/powerpoint/2010/main" val="2047476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area of research and experience students can experience is research focused on improving horticulture crops, for human health and consumption, along with developing pharmaceutical value.  One example of recent ongoing research is improving lycopene content in tomatoes.  Another is developing more drought tolerant and resistant crops.</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18</a:t>
            </a:fld>
            <a:endParaRPr lang="en-US"/>
          </a:p>
        </p:txBody>
      </p:sp>
    </p:spTree>
    <p:extLst>
      <p:ext uri="{BB962C8B-B14F-4D97-AF65-F5344CB8AC3E}">
        <p14:creationId xmlns:p14="http://schemas.microsoft.com/office/powerpoint/2010/main" val="3279915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Funding</a:t>
            </a:r>
            <a:r>
              <a:rPr lang="en-US" baseline="0" dirty="0" smtClean="0"/>
              <a:t> a college degree is a major consideration whether or not to pursue a degree, among other factors.  Students in good standing have many opportunities to secure additional scholarship monies and recognition, not only through K-State and the College of Agriculture, but also through industry and non-university based scholarships.  This is in part due to the close connection faculty have with the industry and the strong interest and desire of the industry to support the future industry leaders!</a:t>
            </a:r>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19</a:t>
            </a:fld>
            <a:endParaRPr lang="en-US"/>
          </a:p>
        </p:txBody>
      </p:sp>
    </p:spTree>
    <p:extLst>
      <p:ext uri="{BB962C8B-B14F-4D97-AF65-F5344CB8AC3E}">
        <p14:creationId xmlns:p14="http://schemas.microsoft.com/office/powerpoint/2010/main" val="86649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this</a:t>
            </a:r>
            <a:r>
              <a:rPr lang="en-US" baseline="0" dirty="0" smtClean="0"/>
              <a:t> presentation, the primary learning objective will assist students in knowing opportunities of an undergraduate bachelor’s degree program at a 4 year institution (Kansas State University).</a:t>
            </a:r>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2</a:t>
            </a:fld>
            <a:endParaRPr lang="en-US"/>
          </a:p>
        </p:txBody>
      </p:sp>
    </p:spTree>
    <p:extLst>
      <p:ext uri="{BB962C8B-B14F-4D97-AF65-F5344CB8AC3E}">
        <p14:creationId xmlns:p14="http://schemas.microsoft.com/office/powerpoint/2010/main" val="654456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department is proud of the ability to have smaller course lecture and laboratory sizes.  This small student to faculty ration provides more one on one and individual experiences for the students.  It is typical for the faculty to get to know all of the students in class and lab and are able to closely connect and assist students in their degree program goals.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20</a:t>
            </a:fld>
            <a:endParaRPr lang="en-US"/>
          </a:p>
        </p:txBody>
      </p:sp>
    </p:spTree>
    <p:extLst>
      <p:ext uri="{BB962C8B-B14F-4D97-AF65-F5344CB8AC3E}">
        <p14:creationId xmlns:p14="http://schemas.microsoft.com/office/powerpoint/2010/main" val="4095119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department has</a:t>
            </a:r>
            <a:r>
              <a:rPr lang="en-US" baseline="0" dirty="0" smtClean="0"/>
              <a:t> a strong tradition and focus on providing some of the best classroom experiences for the students.  The faculty care about students and student learning and with that, are constantly improving, modifying, and enhancing the curriculum presented in class and in the laboratories.  With that, the faculty in the department are recognized at K-State, in the region, nationally, and also internationally. </a:t>
            </a:r>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21</a:t>
            </a:fld>
            <a:endParaRPr lang="en-US"/>
          </a:p>
        </p:txBody>
      </p:sp>
    </p:spTree>
    <p:extLst>
      <p:ext uri="{BB962C8B-B14F-4D97-AF65-F5344CB8AC3E}">
        <p14:creationId xmlns:p14="http://schemas.microsoft.com/office/powerpoint/2010/main" val="3592745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Whether through classes or student clubs, or job and internship opportunities, students can expect to get significant real-world, hands-on practical experiences.  This happens both on campus and off campus.  All students are required as a part of their degree program, to participate in one formalized internship experience.  Students in the golf course and sports turf specialization, will do two formalized experiences.  Faculty (and industry members) highly encourage students to get a diverse work experience, as that will be valuable experience to assist them in navigating their professional career.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5BE073-6B86-B249-B2B8-E74EF5CB3C8C}" type="slidenum">
              <a:rPr lang="en-US" smtClean="0"/>
              <a:t>22</a:t>
            </a:fld>
            <a:endParaRPr lang="en-US"/>
          </a:p>
        </p:txBody>
      </p:sp>
    </p:spTree>
    <p:extLst>
      <p:ext uri="{BB962C8B-B14F-4D97-AF65-F5344CB8AC3E}">
        <p14:creationId xmlns:p14="http://schemas.microsoft.com/office/powerpoint/2010/main" val="1290277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Undergraduate students are highly encouraged to participate in undergraduate research experiences.  There are many opportunities for students to engage and be a part of research programs in the department and on campus.  These experiences range from simple to complex research projects and are great learning experiences for students.  And they are not limited to students participating in the horticulture science specialization part of the program.  The benefits from students doing undergraduate research are wide reaching from receiving credit for engagement, to published work, to valuable, career applicable experiences, along with awards and recognition.  Students will work alongside research faculty and graduate students, who will be mentors through the experience.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5BE073-6B86-B249-B2B8-E74EF5CB3C8C}" type="slidenum">
              <a:rPr lang="en-US" smtClean="0"/>
              <a:t>23</a:t>
            </a:fld>
            <a:endParaRPr lang="en-US"/>
          </a:p>
        </p:txBody>
      </p:sp>
    </p:spTree>
    <p:extLst>
      <p:ext uri="{BB962C8B-B14F-4D97-AF65-F5344CB8AC3E}">
        <p14:creationId xmlns:p14="http://schemas.microsoft.com/office/powerpoint/2010/main" val="4284699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Each area of the program has excellent opportunities for students to become more engaged in their discipline.  There is the Horticulture Club, the Willow Lake Student Farm Club, the National Collegiate Landscape Competition Team, and the Golf Course Superintendents Association of America club.  Students are highly encouraged to participate.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clubs provide opportunities for students to gain experiences related to:</a:t>
            </a:r>
          </a:p>
          <a:p>
            <a:r>
              <a:rPr lang="en-US" sz="1200" kern="1200" dirty="0" smtClean="0">
                <a:solidFill>
                  <a:schemeClr val="tx1"/>
                </a:solidFill>
                <a:effectLst/>
                <a:latin typeface="+mn-lt"/>
                <a:ea typeface="+mn-ea"/>
                <a:cs typeface="+mn-cs"/>
              </a:rPr>
              <a:t>    hands-on learning </a:t>
            </a:r>
          </a:p>
          <a:p>
            <a:r>
              <a:rPr lang="en-US" sz="1200" kern="1200" dirty="0" smtClean="0">
                <a:solidFill>
                  <a:schemeClr val="tx1"/>
                </a:solidFill>
                <a:effectLst/>
                <a:latin typeface="+mn-lt"/>
                <a:ea typeface="+mn-ea"/>
                <a:cs typeface="+mn-cs"/>
              </a:rPr>
              <a:t>    leadership</a:t>
            </a:r>
          </a:p>
          <a:p>
            <a:r>
              <a:rPr lang="en-US" sz="1200" kern="1200" dirty="0" smtClean="0">
                <a:solidFill>
                  <a:schemeClr val="tx1"/>
                </a:solidFill>
                <a:effectLst/>
                <a:latin typeface="+mn-lt"/>
                <a:ea typeface="+mn-ea"/>
                <a:cs typeface="+mn-cs"/>
              </a:rPr>
              <a:t>    outreach</a:t>
            </a:r>
          </a:p>
          <a:p>
            <a:r>
              <a:rPr lang="en-US" sz="1200" kern="1200" dirty="0" smtClean="0">
                <a:solidFill>
                  <a:schemeClr val="tx1"/>
                </a:solidFill>
                <a:effectLst/>
                <a:latin typeface="+mn-lt"/>
                <a:ea typeface="+mn-ea"/>
                <a:cs typeface="+mn-cs"/>
              </a:rPr>
              <a:t>    community engagement</a:t>
            </a:r>
          </a:p>
          <a:p>
            <a:r>
              <a:rPr lang="en-US" sz="1200" kern="1200" dirty="0" smtClean="0">
                <a:solidFill>
                  <a:schemeClr val="tx1"/>
                </a:solidFill>
                <a:effectLst/>
                <a:latin typeface="+mn-lt"/>
                <a:ea typeface="+mn-ea"/>
                <a:cs typeface="+mn-cs"/>
              </a:rPr>
              <a:t>    interact with industry people, through guest speaker experiences and field trips</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7766909-6E4A-414B-B80E-88062D96DCC6}" type="slidenum">
              <a:rPr lang="en-US" smtClean="0"/>
              <a:t>24</a:t>
            </a:fld>
            <a:endParaRPr lang="en-US"/>
          </a:p>
        </p:txBody>
      </p:sp>
    </p:spTree>
    <p:extLst>
      <p:ext uri="{BB962C8B-B14F-4D97-AF65-F5344CB8AC3E}">
        <p14:creationId xmlns:p14="http://schemas.microsoft.com/office/powerpoint/2010/main" val="3916066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Study Abroad Opportunities are offered on a semi-regular basis, about every other year or every third year.  These study abroad trips are typically faculty-led, by faculty in the department.  Students take a course with the travel experience and the course is used towards their program of study.  The study trips are cost-effective and are great experiences for students who may not have done extensive travels.</a:t>
            </a:r>
          </a:p>
          <a:p>
            <a:endParaRPr lang="en-US" baseline="0" dirty="0" smtClean="0"/>
          </a:p>
          <a:p>
            <a:r>
              <a:rPr lang="en-US" baseline="0" dirty="0" smtClean="0"/>
              <a:t>Overall: Study Abroad trips:</a:t>
            </a:r>
          </a:p>
          <a:p>
            <a:r>
              <a:rPr lang="en-US" baseline="0" dirty="0" smtClean="0"/>
              <a:t>    are faculty-led.</a:t>
            </a:r>
          </a:p>
          <a:p>
            <a:r>
              <a:rPr lang="en-US" baseline="0" dirty="0" smtClean="0"/>
              <a:t>    are short-term; 10 to 15 days.</a:t>
            </a:r>
          </a:p>
          <a:p>
            <a:r>
              <a:rPr lang="en-US" baseline="0" dirty="0" smtClean="0"/>
              <a:t>    go to locations all over the world.</a:t>
            </a:r>
          </a:p>
          <a:p>
            <a:r>
              <a:rPr lang="en-US" baseline="0" dirty="0" smtClean="0"/>
              <a:t>    can count towards a student’s degree program.</a:t>
            </a:r>
          </a:p>
          <a:p>
            <a:endParaRPr lang="en-US" baseline="0" dirty="0" smtClean="0"/>
          </a:p>
          <a:p>
            <a:r>
              <a:rPr lang="en-US" baseline="0" dirty="0" smtClean="0"/>
              <a:t>There are funding and scholarship opportunities to assist students.</a:t>
            </a:r>
          </a:p>
          <a:p>
            <a:endParaRPr lang="en-US" dirty="0"/>
          </a:p>
        </p:txBody>
      </p:sp>
      <p:sp>
        <p:nvSpPr>
          <p:cNvPr id="4" name="Slide Number Placeholder 3"/>
          <p:cNvSpPr>
            <a:spLocks noGrp="1"/>
          </p:cNvSpPr>
          <p:nvPr>
            <p:ph type="sldNum" sz="quarter" idx="10"/>
          </p:nvPr>
        </p:nvSpPr>
        <p:spPr/>
        <p:txBody>
          <a:bodyPr/>
          <a:lstStyle/>
          <a:p>
            <a:fld id="{C7766909-6E4A-414B-B80E-88062D96DCC6}" type="slidenum">
              <a:rPr lang="en-US" smtClean="0"/>
              <a:t>25</a:t>
            </a:fld>
            <a:endParaRPr lang="en-US"/>
          </a:p>
        </p:txBody>
      </p:sp>
    </p:spTree>
    <p:extLst>
      <p:ext uri="{BB962C8B-B14F-4D97-AF65-F5344CB8AC3E}">
        <p14:creationId xmlns:p14="http://schemas.microsoft.com/office/powerpoint/2010/main" val="3916066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students who graduate from the program</a:t>
            </a:r>
            <a:r>
              <a:rPr lang="en-US" baseline="0" dirty="0" smtClean="0"/>
              <a:t> have a job upon graduation.  Students often secure the employment opportunities through their required internship experiences, through participation in campus career fairs, interacting with industry professionals through club activities, or through part-time work during their degree program.  The faculty have strong connections with the industry and the industry regularly seeks out K-State Students.</a:t>
            </a:r>
            <a:endParaRPr lang="en-US" dirty="0" smtClean="0"/>
          </a:p>
          <a:p>
            <a:endParaRPr lang="en-US" dirty="0" smtClean="0"/>
          </a:p>
          <a:p>
            <a:r>
              <a:rPr lang="en-US" dirty="0" smtClean="0"/>
              <a:t>Many </a:t>
            </a:r>
            <a:r>
              <a:rPr lang="en-US" baseline="0" dirty="0" smtClean="0"/>
              <a:t>graduates employed in the following states: </a:t>
            </a:r>
          </a:p>
          <a:p>
            <a:r>
              <a:rPr lang="en-US" baseline="0" dirty="0" smtClean="0"/>
              <a:t>Kansas, Colorado, Missouri, Nebraska, and Oklahoma</a:t>
            </a:r>
            <a:endParaRPr lang="en-US" dirty="0"/>
          </a:p>
        </p:txBody>
      </p:sp>
      <p:sp>
        <p:nvSpPr>
          <p:cNvPr id="4" name="Slide Number Placeholder 3"/>
          <p:cNvSpPr>
            <a:spLocks noGrp="1"/>
          </p:cNvSpPr>
          <p:nvPr>
            <p:ph type="sldNum" sz="quarter" idx="10"/>
          </p:nvPr>
        </p:nvSpPr>
        <p:spPr/>
        <p:txBody>
          <a:bodyPr/>
          <a:lstStyle/>
          <a:p>
            <a:fld id="{C7766909-6E4A-414B-B80E-88062D96DCC6}" type="slidenum">
              <a:rPr lang="en-US" smtClean="0"/>
              <a:t>26</a:t>
            </a:fld>
            <a:endParaRPr lang="en-US"/>
          </a:p>
        </p:txBody>
      </p:sp>
    </p:spTree>
    <p:extLst>
      <p:ext uri="{BB962C8B-B14F-4D97-AF65-F5344CB8AC3E}">
        <p14:creationId xmlns:p14="http://schemas.microsoft.com/office/powerpoint/2010/main" val="2508760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great facility resources on or near the K-State Campus that provide excellent hands-on learning opportunities for students. These include the KSU Gardens, the Willow Lake Student Farm, and the Rocky Ford </a:t>
            </a:r>
            <a:r>
              <a:rPr lang="en-US" sz="1200" kern="1200" dirty="0" err="1" smtClean="0">
                <a:solidFill>
                  <a:schemeClr val="tx1"/>
                </a:solidFill>
                <a:effectLst/>
                <a:latin typeface="+mn-lt"/>
                <a:ea typeface="+mn-ea"/>
                <a:cs typeface="+mn-cs"/>
              </a:rPr>
              <a:t>Turfgrass</a:t>
            </a:r>
            <a:r>
              <a:rPr lang="en-US" sz="1200" kern="1200" dirty="0" smtClean="0">
                <a:solidFill>
                  <a:schemeClr val="tx1"/>
                </a:solidFill>
                <a:effectLst/>
                <a:latin typeface="+mn-lt"/>
                <a:ea typeface="+mn-ea"/>
                <a:cs typeface="+mn-cs"/>
              </a:rPr>
              <a:t> Plots.  All of these locations are regularly used by multiple courses in the department as locations to conduct laboratories and other experiential learning activities.</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27</a:t>
            </a:fld>
            <a:endParaRPr lang="en-US"/>
          </a:p>
        </p:txBody>
      </p:sp>
    </p:spTree>
    <p:extLst>
      <p:ext uri="{BB962C8B-B14F-4D97-AF65-F5344CB8AC3E}">
        <p14:creationId xmlns:p14="http://schemas.microsoft.com/office/powerpoint/2010/main" val="816855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are interested in horticulture or plant sciences, connect with us!  Or a nearby horticulture institution—if it’s not K-State!</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28</a:t>
            </a:fld>
            <a:endParaRPr lang="en-US"/>
          </a:p>
        </p:txBody>
      </p:sp>
    </p:spTree>
    <p:extLst>
      <p:ext uri="{BB962C8B-B14F-4D97-AF65-F5344CB8AC3E}">
        <p14:creationId xmlns:p14="http://schemas.microsoft.com/office/powerpoint/2010/main" val="2622126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4-year degree program may not be of interest—and we recognize that!  It may not be for some.  BUT…AND…there are still many opportunities for great career options in the horticulture and plant science industry.  We would encourage you to explore a nearby community college, that would provide some general plant science and horticulture courses.  There are a couple programs that do offer 2-year associate degrees in horticulture.  Explore!  And if through those opportunities it becomes clear that maybe a 4-year bachelor’s degree might be good for you, check out the K-State program!  </a:t>
            </a:r>
            <a:r>
              <a:rPr lang="en-US" sz="1200" kern="1200" smtClean="0">
                <a:solidFill>
                  <a:schemeClr val="tx1"/>
                </a:solidFill>
                <a:effectLst/>
                <a:latin typeface="+mn-lt"/>
                <a:ea typeface="+mn-ea"/>
                <a:cs typeface="+mn-cs"/>
              </a:rPr>
              <a:t>Many courses will count towards your degree at K-State.</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29</a:t>
            </a:fld>
            <a:endParaRPr lang="en-US"/>
          </a:p>
        </p:txBody>
      </p:sp>
    </p:spTree>
    <p:extLst>
      <p:ext uri="{BB962C8B-B14F-4D97-AF65-F5344CB8AC3E}">
        <p14:creationId xmlns:p14="http://schemas.microsoft.com/office/powerpoint/2010/main" val="410109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Question:  Would you prefer a job outside or outdoors?  A job indoors?  Both options provide opportunities in horticulture and plant science.  There are dozens of career options for people interested in plants and the outdoors or plants and the indoors.  And for those that appreciate working with people, many careers that offer that as well!</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3</a:t>
            </a:fld>
            <a:endParaRPr lang="en-US"/>
          </a:p>
        </p:txBody>
      </p:sp>
    </p:spTree>
    <p:extLst>
      <p:ext uri="{BB962C8B-B14F-4D97-AF65-F5344CB8AC3E}">
        <p14:creationId xmlns:p14="http://schemas.microsoft.com/office/powerpoint/2010/main" val="2488127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information</a:t>
            </a:r>
            <a:r>
              <a:rPr lang="en-US" baseline="0" dirty="0" smtClean="0"/>
              <a:t> in this presentation provides insight and information regarding a bachelor’s degree program in horticulture at Kansas State University.</a:t>
            </a:r>
          </a:p>
          <a:p>
            <a:endParaRPr lang="en-US" baseline="0" dirty="0" smtClean="0"/>
          </a:p>
          <a:p>
            <a:r>
              <a:rPr lang="en-US" baseline="0" dirty="0" smtClean="0"/>
              <a:t>In the Horticulture and Natural Resources Department, </a:t>
            </a:r>
            <a:r>
              <a:rPr lang="en-US" dirty="0" smtClean="0"/>
              <a:t>there are four tracks or specialization areas students</a:t>
            </a:r>
            <a:r>
              <a:rPr lang="en-US" baseline="0" dirty="0" smtClean="0"/>
              <a:t> can choose from.</a:t>
            </a:r>
          </a:p>
          <a:p>
            <a:endParaRPr lang="en-US" baseline="0" dirty="0" smtClean="0"/>
          </a:p>
          <a:p>
            <a:r>
              <a:rPr lang="en-US" baseline="0" dirty="0" smtClean="0"/>
              <a:t>Those specialization areas focus on the themes to the list of goals and programs noted on the right-hand side of the slide</a:t>
            </a:r>
            <a:r>
              <a:rPr lang="en-US" baseline="0" dirty="0" smtClean="0"/>
              <a:t>.</a:t>
            </a:r>
          </a:p>
          <a:p>
            <a:endParaRPr lang="en-US" baseline="0" dirty="0" smtClean="0"/>
          </a:p>
          <a:p>
            <a:r>
              <a:rPr lang="en-US" baseline="0" dirty="0" smtClean="0"/>
              <a:t>Video to Watch: </a:t>
            </a:r>
            <a:r>
              <a:rPr lang="en-US" sz="1200" b="1" kern="1200" dirty="0" smtClean="0">
                <a:solidFill>
                  <a:schemeClr val="tx1"/>
                </a:solidFill>
                <a:effectLst/>
                <a:latin typeface="+mn-lt"/>
                <a:ea typeface="+mn-ea"/>
                <a:cs typeface="+mn-cs"/>
              </a:rPr>
              <a:t>Former undergraduate student, </a:t>
            </a:r>
            <a:r>
              <a:rPr lang="en-US" sz="1200" b="1" kern="1200" dirty="0" err="1" smtClean="0">
                <a:solidFill>
                  <a:schemeClr val="tx1"/>
                </a:solidFill>
                <a:effectLst/>
                <a:latin typeface="+mn-lt"/>
                <a:ea typeface="+mn-ea"/>
                <a:cs typeface="+mn-cs"/>
              </a:rPr>
              <a:t>Renata</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Goossen</a:t>
            </a:r>
            <a:r>
              <a:rPr lang="en-US" sz="1200" b="1" kern="1200" dirty="0" smtClean="0">
                <a:solidFill>
                  <a:schemeClr val="tx1"/>
                </a:solidFill>
                <a:effectLst/>
                <a:latin typeface="+mn-lt"/>
                <a:ea typeface="+mn-ea"/>
                <a:cs typeface="+mn-cs"/>
              </a:rPr>
              <a:t>:  Why she chose horticulture.</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https://www.youtube.com/watch?v=oywy64N_5dQ</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C7766909-6E4A-414B-B80E-88062D96DCC6}" type="slidenum">
              <a:rPr lang="en-US" smtClean="0"/>
              <a:t>4</a:t>
            </a:fld>
            <a:endParaRPr lang="en-US"/>
          </a:p>
        </p:txBody>
      </p:sp>
    </p:spTree>
    <p:extLst>
      <p:ext uri="{BB962C8B-B14F-4D97-AF65-F5344CB8AC3E}">
        <p14:creationId xmlns:p14="http://schemas.microsoft.com/office/powerpoint/2010/main" val="72217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specialization area for students to consider is the landscape horticulture.  Opportunities abound in the landscape profession, from design and construction/installation through maintenance of commercial and residential landscape environments. This specialization is a perfect marriage of art and science and is ideal for people who enjoy being outdoors and working with a wide variety of plants and people. It includes business management, tree and shrub care, flower bed installation, designing and trouble-shooting irrigation systems, and landscape construction projects. Students with interest in developing artistic and design skills learn to create functional and sustainable landscape environments for outdoor living. Landscape horticulturists are sought by garden centers, botanical gardens, tree care, landscape maintenance and installation firms, nurseries, and governmental bodies. Private consulting is also a possibility. Many of these careers involve consumer relations and sales. Graduates are highly employable by professional firms nationwide.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5BE073-6B86-B249-B2B8-E74EF5CB3C8C}" type="slidenum">
              <a:rPr lang="en-US" smtClean="0"/>
              <a:t>5</a:t>
            </a:fld>
            <a:endParaRPr lang="en-US"/>
          </a:p>
        </p:txBody>
      </p:sp>
    </p:spTree>
    <p:extLst>
      <p:ext uri="{BB962C8B-B14F-4D97-AF65-F5344CB8AC3E}">
        <p14:creationId xmlns:p14="http://schemas.microsoft.com/office/powerpoint/2010/main" val="3046655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to the topics noted, (landscape design, to landscape maintenance, learning about irrigation systems, to learning about and maintaining trees), students will have gain exposure and engagement with general ornamental horticulture, including public gardens and ornamental horticulture and plant science practices.  The K-State program does not have a specific “public” horticulture focus, but aspects of that horticulture area are infused throughout other courses and activities.</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6</a:t>
            </a:fld>
            <a:endParaRPr lang="en-US"/>
          </a:p>
        </p:txBody>
      </p:sp>
    </p:spTree>
    <p:extLst>
      <p:ext uri="{BB962C8B-B14F-4D97-AF65-F5344CB8AC3E}">
        <p14:creationId xmlns:p14="http://schemas.microsoft.com/office/powerpoint/2010/main" val="3350289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briefly noted before, one area of landscape horticulture that students will experience is the topic and area of landscape maintenance.  This includes aspects of turf and ornamental management, upkeep, and installation practices. Students engage in courses and content that relates to plants and the landscape.  This can be everything from learning landscape design, to landscape maintenance, learning about irrigation systems, to learning about and maintaining trees.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5BE073-6B86-B249-B2B8-E74EF5CB3C8C}" type="slidenum">
              <a:rPr lang="en-US" smtClean="0"/>
              <a:t>7</a:t>
            </a:fld>
            <a:endParaRPr lang="en-US"/>
          </a:p>
        </p:txBody>
      </p:sp>
    </p:spTree>
    <p:extLst>
      <p:ext uri="{BB962C8B-B14F-4D97-AF65-F5344CB8AC3E}">
        <p14:creationId xmlns:p14="http://schemas.microsoft.com/office/powerpoint/2010/main" val="828972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second</a:t>
            </a:r>
            <a:r>
              <a:rPr lang="en-US" sz="1200" kern="1200" dirty="0" smtClean="0">
                <a:solidFill>
                  <a:schemeClr val="tx1"/>
                </a:solidFill>
                <a:effectLst/>
                <a:latin typeface="+mn-lt"/>
                <a:ea typeface="+mn-ea"/>
                <a:cs typeface="+mn-cs"/>
              </a:rPr>
              <a:t>, and popular specialization area of the program is horticulture production. An education combining horticulture and business courses prepares students for opportunities in propagation and production of potted crops, bedding plants, trees and shrubs, cut flowers. This program also prepares students for careers in organic, sustainable, and conventional fruit and vegetable production, along with specialty crops, including hemp. Many students obtain professional positions as greenhouse, nursery, or garden center managers or with allied trades such as seed breeding companies, supply firms, research greenhouses, retail floral shops, and wholesale brokers. Employment opportunities also include owner or manager of a fruit or vegetable farm; organic farmer; or work with non-profit organizations in the new area of urban and community gardening. Graduates would also be qualified to be field representatives for processing, agricultural input suppliers, or equipment companies; or as managers, buyers, field representatives, or produce brokers/marketing representatives. Our greenhouses and student educational farm allow students to get hands-on experience in many of these areas in addition to course-work and field trips.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5BE073-6B86-B249-B2B8-E74EF5CB3C8C}" type="slidenum">
              <a:rPr lang="en-US" smtClean="0"/>
              <a:t>8</a:t>
            </a:fld>
            <a:endParaRPr lang="en-US"/>
          </a:p>
        </p:txBody>
      </p:sp>
    </p:spTree>
    <p:extLst>
      <p:ext uri="{BB962C8B-B14F-4D97-AF65-F5344CB8AC3E}">
        <p14:creationId xmlns:p14="http://schemas.microsoft.com/office/powerpoint/2010/main" val="4188693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Included in the curriculum for horticulture production are opportunities to learn about floriculture and plant production.  This includes typical floral crops, poinsettias as a potted plant crop example and </a:t>
            </a:r>
            <a:r>
              <a:rPr lang="en-US" sz="1200" kern="1200" dirty="0" err="1" smtClean="0">
                <a:solidFill>
                  <a:schemeClr val="tx1"/>
                </a:solidFill>
                <a:effectLst/>
                <a:latin typeface="+mn-lt"/>
                <a:ea typeface="+mn-ea"/>
                <a:cs typeface="+mn-cs"/>
              </a:rPr>
              <a:t>cutflowers</a:t>
            </a:r>
            <a:r>
              <a:rPr lang="en-US" sz="1200" kern="1200" dirty="0" smtClean="0">
                <a:solidFill>
                  <a:schemeClr val="tx1"/>
                </a:solidFill>
                <a:effectLst/>
                <a:latin typeface="+mn-lt"/>
                <a:ea typeface="+mn-ea"/>
                <a:cs typeface="+mn-cs"/>
              </a:rPr>
              <a:t>, such as </a:t>
            </a:r>
            <a:r>
              <a:rPr lang="en-US" sz="1200" kern="1200" dirty="0" err="1" smtClean="0">
                <a:solidFill>
                  <a:schemeClr val="tx1"/>
                </a:solidFill>
                <a:effectLst/>
                <a:latin typeface="+mn-lt"/>
                <a:ea typeface="+mn-ea"/>
                <a:cs typeface="+mn-cs"/>
              </a:rPr>
              <a:t>alstroemeria</a:t>
            </a:r>
            <a:r>
              <a:rPr lang="en-US" sz="1200" kern="1200" dirty="0" smtClean="0">
                <a:solidFill>
                  <a:schemeClr val="tx1"/>
                </a:solidFill>
                <a:effectLst/>
                <a:latin typeface="+mn-lt"/>
                <a:ea typeface="+mn-ea"/>
                <a:cs typeface="+mn-cs"/>
              </a:rPr>
              <a:t>.  There are also opportunities for students to learn and gain floral design experience from a certified floral designer.</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9</a:t>
            </a:fld>
            <a:endParaRPr lang="en-US"/>
          </a:p>
        </p:txBody>
      </p:sp>
    </p:spTree>
    <p:extLst>
      <p:ext uri="{BB962C8B-B14F-4D97-AF65-F5344CB8AC3E}">
        <p14:creationId xmlns:p14="http://schemas.microsoft.com/office/powerpoint/2010/main" val="268753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664BE7E-AEE4-8846-943D-DC2B1BCF1CB6}"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4BE7E-AEE4-8846-943D-DC2B1BCF1CB6}"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2D1B3-46BF-7243-8581-BA14425B10F3}"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664BE7E-AEE4-8846-943D-DC2B1BCF1CB6}"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664BE7E-AEE4-8846-943D-DC2B1BCF1CB6}"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664BE7E-AEE4-8846-943D-DC2B1BCF1CB6}"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664BE7E-AEE4-8846-943D-DC2B1BCF1CB6}"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2D1B3-46BF-7243-8581-BA14425B10F3}"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64BE7E-AEE4-8846-943D-DC2B1BCF1CB6}"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664BE7E-AEE4-8846-943D-DC2B1BCF1CB6}"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664BE7E-AEE4-8846-943D-DC2B1BCF1CB6}" type="datetimeFigureOut">
              <a:rPr lang="en-US" smtClean="0"/>
              <a:t>11/4/21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664BE7E-AEE4-8846-943D-DC2B1BCF1CB6}" type="datetimeFigureOut">
              <a:rPr lang="en-US" smtClean="0"/>
              <a:t>11/4/21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64BE7E-AEE4-8846-943D-DC2B1BCF1CB6}" type="datetimeFigureOut">
              <a:rPr lang="en-US" smtClean="0"/>
              <a:t>11/4/21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4BE7E-AEE4-8846-943D-DC2B1BCF1CB6}"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0664BE7E-AEE4-8846-943D-DC2B1BCF1CB6}" type="datetimeFigureOut">
              <a:rPr lang="en-US" smtClean="0"/>
              <a:t>11/4/21</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2692D1B3-46BF-7243-8581-BA14425B10F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microsoft.com/office/2007/relationships/hdphoto" Target="../media/hdphoto5.wdp"/><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2.wdp"/><Relationship Id="rId5" Type="http://schemas.openxmlformats.org/officeDocument/2006/relationships/image" Target="../media/image4.png"/><Relationship Id="rId6" Type="http://schemas.microsoft.com/office/2007/relationships/hdphoto" Target="../media/hdphoto3.wdp"/><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microsoft.com/office/2007/relationships/hdphoto" Target="../media/hdphoto6.wdp"/><Relationship Id="rId5" Type="http://schemas.openxmlformats.org/officeDocument/2006/relationships/image" Target="../media/image39.jpeg"/><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g"/><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hyperlink" Target="http://www.hnr.k-state.edu" TargetMode="External"/><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4.wdp"/><Relationship Id="rId5" Type="http://schemas.openxmlformats.org/officeDocument/2006/relationships/image" Target="../media/image6.jpe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edlings1.jpg"/>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68" b="100000" l="0" r="99863">
                        <a14:foregroundMark x1="96587" y1="82095" x2="9283" y2="83986"/>
                        <a14:backgroundMark x1="5870" y1="12905" x2="89727" y2="2500"/>
                        <a14:backgroundMark x1="1092" y1="1284" x2="23584" y2="67905"/>
                        <a14:backgroundMark x1="11604" y1="31554" x2="614" y2="64527"/>
                        <a14:backgroundMark x1="11126" y1="60608" x2="13925" y2="62095"/>
                        <a14:backgroundMark x1="9283" y1="54595" x2="9898" y2="57230"/>
                        <a14:backgroundMark x1="57338" y1="6892" x2="57201" y2="61824"/>
                        <a14:backgroundMark x1="56485" y1="28176" x2="32287" y2="9797"/>
                        <a14:backgroundMark x1="19795" y1="51689" x2="41945" y2="18243"/>
                        <a14:backgroundMark x1="42901" y1="63514" x2="37884" y2="24324"/>
                        <a14:backgroundMark x1="29693" y1="69324" x2="38498" y2="48041"/>
                        <a14:backgroundMark x1="79966" y1="4189" x2="82628" y2="65946"/>
                        <a14:backgroundMark x1="88737" y1="54797" x2="98055" y2="7095"/>
                        <a14:backgroundMark x1="86689" y1="62095" x2="96212" y2="51149"/>
                        <a14:backgroundMark x1="75563" y1="22838" x2="65392" y2="9527"/>
                        <a14:backgroundMark x1="75188" y1="30338" x2="79966" y2="25000"/>
                        <a14:backgroundMark x1="75904" y1="12905" x2="79693" y2="12230"/>
                        <a14:backgroundMark x1="67474" y1="57703" x2="78976" y2="34459"/>
                      </a14:backgroundRemoval>
                    </a14:imgEffect>
                  </a14:imgLayer>
                </a14:imgProps>
              </a:ext>
              <a:ext uri="{28A0092B-C50C-407E-A947-70E740481C1C}">
                <a14:useLocalDpi xmlns:a14="http://schemas.microsoft.com/office/drawing/2010/main"/>
              </a:ext>
            </a:extLst>
          </a:blip>
          <a:srcRect/>
          <a:stretch/>
        </p:blipFill>
        <p:spPr>
          <a:xfrm>
            <a:off x="0" y="2943882"/>
            <a:ext cx="9143999" cy="3914118"/>
          </a:xfrm>
          <a:prstGeom prst="rect">
            <a:avLst/>
          </a:prstGeom>
        </p:spPr>
      </p:pic>
      <p:sp>
        <p:nvSpPr>
          <p:cNvPr id="2" name="Title 1"/>
          <p:cNvSpPr>
            <a:spLocks noGrp="1"/>
          </p:cNvSpPr>
          <p:nvPr>
            <p:ph type="ctrTitle"/>
          </p:nvPr>
        </p:nvSpPr>
        <p:spPr>
          <a:xfrm>
            <a:off x="1244228" y="1713143"/>
            <a:ext cx="6684505" cy="1070048"/>
          </a:xfrm>
          <a:noFill/>
          <a:effectLst/>
        </p:spPr>
        <p:txBody>
          <a:bodyPr/>
          <a:lstStyle/>
          <a:p>
            <a:r>
              <a:rPr lang="en-US" sz="4400" dirty="0" smtClean="0">
                <a:latin typeface="Myriad Pro"/>
                <a:cs typeface="Myriad Pro"/>
              </a:rPr>
              <a:t>Horticulture</a:t>
            </a:r>
            <a:br>
              <a:rPr lang="en-US" sz="4400" dirty="0" smtClean="0">
                <a:latin typeface="Myriad Pro"/>
                <a:cs typeface="Myriad Pro"/>
              </a:rPr>
            </a:br>
            <a:r>
              <a:rPr lang="en-US" sz="4400" dirty="0" smtClean="0">
                <a:latin typeface="Myriad Pro"/>
                <a:cs typeface="Myriad Pro"/>
              </a:rPr>
              <a:t>Bachelor’s Degree Program</a:t>
            </a:r>
            <a:endParaRPr lang="en-US" sz="4400" dirty="0">
              <a:latin typeface="Myriad Pro"/>
              <a:cs typeface="Myriad Pro"/>
            </a:endParaRPr>
          </a:p>
        </p:txBody>
      </p:sp>
      <p:sp>
        <p:nvSpPr>
          <p:cNvPr id="6" name="Subtitle 5"/>
          <p:cNvSpPr>
            <a:spLocks noGrp="1"/>
          </p:cNvSpPr>
          <p:nvPr>
            <p:ph type="subTitle" idx="1"/>
          </p:nvPr>
        </p:nvSpPr>
        <p:spPr>
          <a:xfrm>
            <a:off x="1322921" y="2960203"/>
            <a:ext cx="6498159" cy="306447"/>
          </a:xfrm>
        </p:spPr>
        <p:txBody>
          <a:bodyPr>
            <a:normAutofit fontScale="92500" lnSpcReduction="20000"/>
          </a:bodyPr>
          <a:lstStyle/>
          <a:p>
            <a:r>
              <a:rPr lang="en-US" dirty="0" smtClean="0">
                <a:solidFill>
                  <a:srgbClr val="000000"/>
                </a:solidFill>
              </a:rPr>
              <a:t>Kansas State University</a:t>
            </a:r>
            <a:endParaRPr lang="en-US" dirty="0">
              <a:solidFill>
                <a:srgbClr val="000000"/>
              </a:solidFill>
            </a:endParaRPr>
          </a:p>
        </p:txBody>
      </p:sp>
    </p:spTree>
    <p:extLst>
      <p:ext uri="{BB962C8B-B14F-4D97-AF65-F5344CB8AC3E}">
        <p14:creationId xmlns:p14="http://schemas.microsoft.com/office/powerpoint/2010/main" val="2834212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457200" y="1313826"/>
            <a:ext cx="8229600" cy="2204664"/>
          </a:xfrm>
        </p:spPr>
        <p:txBody>
          <a:bodyPr>
            <a:normAutofit/>
          </a:bodyPr>
          <a:lstStyle/>
          <a:p>
            <a:pPr marL="0" indent="0">
              <a:buNone/>
            </a:pPr>
            <a:r>
              <a:rPr lang="en-US" b="1" dirty="0" smtClean="0">
                <a:solidFill>
                  <a:srgbClr val="000000"/>
                </a:solidFill>
                <a:latin typeface="Myriad Pro"/>
                <a:cs typeface="Myriad Pro"/>
              </a:rPr>
              <a:t>Horticulture Production</a:t>
            </a:r>
          </a:p>
          <a:p>
            <a:pPr marL="0" indent="0">
              <a:buNone/>
            </a:pPr>
            <a:r>
              <a:rPr lang="en-US" dirty="0" smtClean="0">
                <a:solidFill>
                  <a:srgbClr val="000000"/>
                </a:solidFill>
                <a:latin typeface="Myriad Pro"/>
                <a:cs typeface="Myriad Pro"/>
              </a:rPr>
              <a:t>Greenhouse and Nursery Production</a:t>
            </a:r>
            <a:endParaRPr lang="en-US" dirty="0">
              <a:solidFill>
                <a:srgbClr val="000000"/>
              </a:solidFill>
              <a:latin typeface="Myriad Pro"/>
              <a:cs typeface="Myriad Pro"/>
            </a:endParaRPr>
          </a:p>
          <a:p>
            <a:endParaRPr lang="en-US" dirty="0" smtClean="0">
              <a:latin typeface="Myriad Pro"/>
              <a:cs typeface="Myriad Pro"/>
            </a:endParaRPr>
          </a:p>
        </p:txBody>
      </p:sp>
      <p:pic>
        <p:nvPicPr>
          <p:cNvPr id="4" name="Picture 3" descr="Juniper Productio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23831" y="1512568"/>
            <a:ext cx="3281508" cy="4827736"/>
          </a:xfrm>
          <a:prstGeom prst="rect">
            <a:avLst/>
          </a:prstGeom>
          <a:ln>
            <a:noFill/>
          </a:ln>
          <a:effectLst>
            <a:softEdge rad="112500"/>
          </a:effectLst>
        </p:spPr>
      </p:pic>
      <p:pic>
        <p:nvPicPr>
          <p:cNvPr id="5" name="Picture 4" descr="Greenhouse Production 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4692" y="2492525"/>
            <a:ext cx="5234880" cy="3392869"/>
          </a:xfrm>
          <a:prstGeom prst="rect">
            <a:avLst/>
          </a:prstGeom>
          <a:ln>
            <a:noFill/>
          </a:ln>
          <a:effectLst>
            <a:softEdge rad="112500"/>
          </a:effectLst>
        </p:spPr>
      </p:pic>
    </p:spTree>
    <p:extLst>
      <p:ext uri="{BB962C8B-B14F-4D97-AF65-F5344CB8AC3E}">
        <p14:creationId xmlns:p14="http://schemas.microsoft.com/office/powerpoint/2010/main" val="15832804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457200" y="1340702"/>
            <a:ext cx="8229601" cy="3943758"/>
          </a:xfrm>
        </p:spPr>
        <p:txBody>
          <a:bodyPr>
            <a:normAutofit/>
          </a:bodyPr>
          <a:lstStyle/>
          <a:p>
            <a:pPr marL="0" indent="0">
              <a:buNone/>
            </a:pPr>
            <a:r>
              <a:rPr lang="en-US" b="1" dirty="0" smtClean="0">
                <a:solidFill>
                  <a:srgbClr val="000000"/>
                </a:solidFill>
                <a:latin typeface="Myriad Pro"/>
                <a:cs typeface="Myriad Pro"/>
              </a:rPr>
              <a:t>Horticulture Production </a:t>
            </a:r>
          </a:p>
          <a:p>
            <a:pPr marL="0" indent="0">
              <a:buNone/>
            </a:pPr>
            <a:r>
              <a:rPr lang="en-US" dirty="0" smtClean="0">
                <a:solidFill>
                  <a:srgbClr val="000000"/>
                </a:solidFill>
                <a:latin typeface="Myriad Pro"/>
                <a:cs typeface="Myriad Pro"/>
              </a:rPr>
              <a:t>Technology—Food Production and LED lighting</a:t>
            </a:r>
            <a:endParaRPr lang="en-US" dirty="0">
              <a:solidFill>
                <a:srgbClr val="000000"/>
              </a:solidFill>
              <a:latin typeface="Myriad Pro"/>
              <a:cs typeface="Myriad Pro"/>
            </a:endParaRPr>
          </a:p>
          <a:p>
            <a:endParaRPr lang="en-US" dirty="0" smtClean="0">
              <a:latin typeface="Myriad Pro"/>
              <a:cs typeface="Myriad Pro"/>
            </a:endParaRPr>
          </a:p>
        </p:txBody>
      </p:sp>
      <p:pic>
        <p:nvPicPr>
          <p:cNvPr id="4" name="Picture 3" descr="LED Lettu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25" y="2378798"/>
            <a:ext cx="5030548" cy="3298095"/>
          </a:xfrm>
          <a:prstGeom prst="rect">
            <a:avLst/>
          </a:prstGeom>
          <a:ln>
            <a:noFill/>
          </a:ln>
          <a:effectLst>
            <a:softEdge rad="112500"/>
          </a:effectLst>
        </p:spPr>
      </p:pic>
      <p:pic>
        <p:nvPicPr>
          <p:cNvPr id="9" name="Picture 8" descr="LED Tomato Seedling.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71669" y="3531473"/>
            <a:ext cx="4787028" cy="3298095"/>
          </a:xfrm>
          <a:prstGeom prst="rect">
            <a:avLst/>
          </a:prstGeom>
          <a:ln>
            <a:noFill/>
          </a:ln>
          <a:effectLst>
            <a:softEdge rad="112500"/>
          </a:effectLst>
        </p:spPr>
      </p:pic>
    </p:spTree>
    <p:extLst>
      <p:ext uri="{BB962C8B-B14F-4D97-AF65-F5344CB8AC3E}">
        <p14:creationId xmlns:p14="http://schemas.microsoft.com/office/powerpoint/2010/main" val="16534099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334857" y="1352211"/>
            <a:ext cx="6283501" cy="1456525"/>
          </a:xfrm>
        </p:spPr>
        <p:txBody>
          <a:bodyPr>
            <a:normAutofit/>
          </a:bodyPr>
          <a:lstStyle/>
          <a:p>
            <a:pPr marL="0" indent="0">
              <a:buNone/>
            </a:pPr>
            <a:r>
              <a:rPr lang="en-US" b="1" dirty="0" smtClean="0">
                <a:solidFill>
                  <a:srgbClr val="000000"/>
                </a:solidFill>
                <a:latin typeface="Myriad Pro"/>
                <a:cs typeface="Myriad Pro"/>
              </a:rPr>
              <a:t>Horticulture Production </a:t>
            </a:r>
          </a:p>
          <a:p>
            <a:pPr marL="0" indent="0">
              <a:buNone/>
            </a:pPr>
            <a:r>
              <a:rPr lang="en-US" dirty="0" smtClean="0">
                <a:solidFill>
                  <a:srgbClr val="000000"/>
                </a:solidFill>
                <a:latin typeface="Myriad Pro"/>
                <a:cs typeface="Myriad Pro"/>
              </a:rPr>
              <a:t>Fruits, Vegetables, Nut Crops</a:t>
            </a:r>
            <a:endParaRPr lang="en-US" dirty="0">
              <a:solidFill>
                <a:srgbClr val="000000"/>
              </a:solidFill>
              <a:latin typeface="Myriad Pro"/>
              <a:cs typeface="Myriad Pro"/>
            </a:endParaRPr>
          </a:p>
        </p:txBody>
      </p:sp>
      <p:pic>
        <p:nvPicPr>
          <p:cNvPr id="8" name="Picture 7" descr="Pecan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242831" y="2435768"/>
            <a:ext cx="4572897" cy="2881095"/>
          </a:xfrm>
          <a:prstGeom prst="rect">
            <a:avLst/>
          </a:prstGeom>
          <a:ln>
            <a:noFill/>
          </a:ln>
          <a:effectLst>
            <a:softEdge rad="112500"/>
          </a:effectLst>
        </p:spPr>
      </p:pic>
      <p:pic>
        <p:nvPicPr>
          <p:cNvPr id="9" name="Picture 8" descr="Vegetables 1.jpg"/>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388" b="98526" l="0" r="99585"/>
                    </a14:imgEffect>
                  </a14:imgLayer>
                </a14:imgProps>
              </a:ext>
              <a:ext uri="{28A0092B-C50C-407E-A947-70E740481C1C}">
                <a14:useLocalDpi xmlns:a14="http://schemas.microsoft.com/office/drawing/2010/main"/>
              </a:ext>
            </a:extLst>
          </a:blip>
          <a:srcRect/>
          <a:stretch/>
        </p:blipFill>
        <p:spPr>
          <a:xfrm>
            <a:off x="126574" y="2698078"/>
            <a:ext cx="5962158" cy="3193738"/>
          </a:xfrm>
          <a:prstGeom prst="rect">
            <a:avLst/>
          </a:prstGeom>
        </p:spPr>
      </p:pic>
    </p:spTree>
    <p:extLst>
      <p:ext uri="{BB962C8B-B14F-4D97-AF65-F5344CB8AC3E}">
        <p14:creationId xmlns:p14="http://schemas.microsoft.com/office/powerpoint/2010/main" val="18998797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334857" y="1352212"/>
            <a:ext cx="6283501" cy="2360206"/>
          </a:xfrm>
        </p:spPr>
        <p:txBody>
          <a:bodyPr>
            <a:normAutofit/>
          </a:bodyPr>
          <a:lstStyle/>
          <a:p>
            <a:pPr marL="0" indent="0">
              <a:buNone/>
            </a:pPr>
            <a:r>
              <a:rPr lang="en-US" b="1" dirty="0" smtClean="0">
                <a:solidFill>
                  <a:srgbClr val="000000"/>
                </a:solidFill>
                <a:latin typeface="Myriad Pro"/>
                <a:cs typeface="Myriad Pro"/>
              </a:rPr>
              <a:t>Horticulture Production </a:t>
            </a:r>
          </a:p>
          <a:p>
            <a:pPr marL="0" indent="0">
              <a:buNone/>
            </a:pPr>
            <a:r>
              <a:rPr lang="en-US" dirty="0" smtClean="0">
                <a:solidFill>
                  <a:srgbClr val="000000"/>
                </a:solidFill>
                <a:latin typeface="Myriad Pro"/>
                <a:cs typeface="Myriad Pro"/>
              </a:rPr>
              <a:t>Hemp</a:t>
            </a:r>
            <a:endParaRPr lang="en-US" dirty="0">
              <a:solidFill>
                <a:srgbClr val="000000"/>
              </a:solidFill>
              <a:latin typeface="Myriad Pro"/>
              <a:cs typeface="Myriad Pro"/>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563" y="2961713"/>
            <a:ext cx="5377408" cy="3587499"/>
          </a:xfrm>
          <a:prstGeom prst="rect">
            <a:avLst/>
          </a:prstGeom>
          <a:ln>
            <a:noFill/>
          </a:ln>
          <a:effectLst>
            <a:softEdge rad="112500"/>
          </a:effectLst>
        </p:spPr>
      </p:pic>
      <p:grpSp>
        <p:nvGrpSpPr>
          <p:cNvPr id="9" name="Group 8"/>
          <p:cNvGrpSpPr/>
          <p:nvPr/>
        </p:nvGrpSpPr>
        <p:grpSpPr>
          <a:xfrm>
            <a:off x="4568446" y="1242544"/>
            <a:ext cx="4575553" cy="4953066"/>
            <a:chOff x="4568446" y="1352212"/>
            <a:chExt cx="4575553" cy="4953066"/>
          </a:xfrm>
        </p:grpSpPr>
        <p:pic>
          <p:nvPicPr>
            <p:cNvPr id="7" name="Picture 6" descr="Screen Shot 2021-09-22 at 5.29.25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8446" y="1352212"/>
              <a:ext cx="4575553" cy="4953066"/>
            </a:xfrm>
            <a:prstGeom prst="rect">
              <a:avLst/>
            </a:prstGeom>
            <a:ln>
              <a:noFill/>
            </a:ln>
            <a:effectLst>
              <a:softEdge rad="112500"/>
            </a:effectLst>
          </p:spPr>
        </p:pic>
        <p:sp>
          <p:nvSpPr>
            <p:cNvPr id="8" name="TextBox 7"/>
            <p:cNvSpPr txBox="1"/>
            <p:nvPr/>
          </p:nvSpPr>
          <p:spPr>
            <a:xfrm>
              <a:off x="8254630" y="5980166"/>
              <a:ext cx="864339" cy="215444"/>
            </a:xfrm>
            <a:prstGeom prst="rect">
              <a:avLst/>
            </a:prstGeom>
            <a:noFill/>
          </p:spPr>
          <p:txBody>
            <a:bodyPr wrap="none" rtlCol="0">
              <a:spAutoFit/>
            </a:bodyPr>
            <a:lstStyle/>
            <a:p>
              <a:r>
                <a:rPr lang="en-US" sz="800" dirty="0" smtClean="0">
                  <a:solidFill>
                    <a:schemeClr val="bg1"/>
                  </a:solidFill>
                </a:rPr>
                <a:t>K-State Olathe</a:t>
              </a:r>
              <a:endParaRPr lang="en-US" sz="800" dirty="0">
                <a:solidFill>
                  <a:schemeClr val="bg1"/>
                </a:solidFill>
              </a:endParaRPr>
            </a:p>
          </p:txBody>
        </p:sp>
      </p:grpSp>
    </p:spTree>
    <p:extLst>
      <p:ext uri="{BB962C8B-B14F-4D97-AF65-F5344CB8AC3E}">
        <p14:creationId xmlns:p14="http://schemas.microsoft.com/office/powerpoint/2010/main" val="28269337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144652" y="1313900"/>
            <a:ext cx="4533026" cy="2097291"/>
          </a:xfrm>
        </p:spPr>
        <p:txBody>
          <a:bodyPr>
            <a:normAutofit/>
          </a:bodyPr>
          <a:lstStyle/>
          <a:p>
            <a:pPr marL="0" indent="0" algn="ctr">
              <a:buNone/>
            </a:pPr>
            <a:r>
              <a:rPr lang="en-US" b="1" dirty="0" smtClean="0">
                <a:solidFill>
                  <a:srgbClr val="000000"/>
                </a:solidFill>
                <a:latin typeface="Myriad Pro"/>
                <a:cs typeface="Myriad Pro"/>
              </a:rPr>
              <a:t>Golf Course and Sports Turf Management</a:t>
            </a:r>
            <a:endParaRPr lang="en-US" b="1" dirty="0">
              <a:solidFill>
                <a:srgbClr val="000000"/>
              </a:solidFill>
              <a:latin typeface="Myriad Pro"/>
              <a:cs typeface="Myriad Pro"/>
            </a:endParaRPr>
          </a:p>
          <a:p>
            <a:pPr marL="0" indent="0" algn="ctr">
              <a:buNone/>
            </a:pPr>
            <a:r>
              <a:rPr lang="en-US" dirty="0" err="1" smtClean="0">
                <a:solidFill>
                  <a:srgbClr val="000000"/>
                </a:solidFill>
                <a:latin typeface="Myriad Pro"/>
                <a:cs typeface="Myriad Pro"/>
              </a:rPr>
              <a:t>Turfgrass</a:t>
            </a:r>
            <a:r>
              <a:rPr lang="en-US" dirty="0" smtClean="0">
                <a:solidFill>
                  <a:srgbClr val="000000"/>
                </a:solidFill>
                <a:latin typeface="Myriad Pro"/>
                <a:cs typeface="Myriad Pro"/>
              </a:rPr>
              <a:t> courses and industry experiences, both local and nationally</a:t>
            </a:r>
            <a:endParaRPr lang="en-US" dirty="0">
              <a:solidFill>
                <a:srgbClr val="000000"/>
              </a:solidFill>
              <a:latin typeface="Myriad Pro"/>
              <a:cs typeface="Myriad Pro"/>
            </a:endParaRPr>
          </a:p>
        </p:txBody>
      </p:sp>
      <p:pic>
        <p:nvPicPr>
          <p:cNvPr id="8" name="Picture 7" descr="Turf Roll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9187" y="2454617"/>
            <a:ext cx="4594813" cy="2957102"/>
          </a:xfrm>
          <a:prstGeom prst="rect">
            <a:avLst/>
          </a:prstGeom>
          <a:ln>
            <a:noFill/>
          </a:ln>
          <a:effectLst>
            <a:softEdge rad="112500"/>
          </a:effectLst>
        </p:spPr>
      </p:pic>
      <p:pic>
        <p:nvPicPr>
          <p:cNvPr id="10" name="Picture 9" descr="Turf Mowing.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4652" y="3411191"/>
            <a:ext cx="5039870" cy="3162852"/>
          </a:xfrm>
          <a:prstGeom prst="rect">
            <a:avLst/>
          </a:prstGeom>
          <a:ln>
            <a:noFill/>
          </a:ln>
          <a:effectLst>
            <a:softEdge rad="112500"/>
          </a:effectLst>
        </p:spPr>
      </p:pic>
    </p:spTree>
    <p:extLst>
      <p:ext uri="{BB962C8B-B14F-4D97-AF65-F5344CB8AC3E}">
        <p14:creationId xmlns:p14="http://schemas.microsoft.com/office/powerpoint/2010/main" val="42772333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457201" y="1313900"/>
            <a:ext cx="4270020" cy="2097291"/>
          </a:xfrm>
        </p:spPr>
        <p:txBody>
          <a:bodyPr>
            <a:normAutofit lnSpcReduction="10000"/>
          </a:bodyPr>
          <a:lstStyle/>
          <a:p>
            <a:pPr marL="0" indent="0" algn="ctr">
              <a:buNone/>
            </a:pPr>
            <a:r>
              <a:rPr lang="en-US" b="1" dirty="0">
                <a:solidFill>
                  <a:srgbClr val="000000"/>
                </a:solidFill>
                <a:latin typeface="Myriad Pro"/>
                <a:cs typeface="Myriad Pro"/>
              </a:rPr>
              <a:t>Golf Course and Sports Turf Management</a:t>
            </a:r>
          </a:p>
          <a:p>
            <a:pPr marL="0" indent="0" algn="ctr">
              <a:buNone/>
            </a:pPr>
            <a:r>
              <a:rPr lang="en-US" dirty="0" smtClean="0">
                <a:solidFill>
                  <a:srgbClr val="000000"/>
                </a:solidFill>
                <a:latin typeface="Myriad Pro"/>
                <a:cs typeface="Myriad Pro"/>
              </a:rPr>
              <a:t>Experience in sports turf areas, including courses and local and regional exposure to professional sports venues</a:t>
            </a:r>
            <a:endParaRPr lang="en-US" dirty="0">
              <a:solidFill>
                <a:srgbClr val="000000"/>
              </a:solidFill>
              <a:latin typeface="Myriad Pro"/>
              <a:cs typeface="Myriad Pro"/>
            </a:endParaRPr>
          </a:p>
        </p:txBody>
      </p:sp>
      <p:pic>
        <p:nvPicPr>
          <p:cNvPr id="6" name="Picture 5" descr="Turf Green Mowin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1" y="3297490"/>
            <a:ext cx="4705950" cy="3129903"/>
          </a:xfrm>
          <a:prstGeom prst="rect">
            <a:avLst/>
          </a:prstGeom>
          <a:ln>
            <a:noFill/>
          </a:ln>
          <a:effectLst>
            <a:softEdge rad="112500"/>
          </a:effectLst>
        </p:spPr>
      </p:pic>
      <p:pic>
        <p:nvPicPr>
          <p:cNvPr id="4" name="Picture 3" descr="Sports Turf.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27221" y="1402178"/>
            <a:ext cx="4258022" cy="2890571"/>
          </a:xfrm>
          <a:prstGeom prst="rect">
            <a:avLst/>
          </a:prstGeom>
          <a:ln>
            <a:noFill/>
          </a:ln>
          <a:effectLst>
            <a:softEdge rad="112500"/>
          </a:effectLst>
        </p:spPr>
      </p:pic>
    </p:spTree>
    <p:extLst>
      <p:ext uri="{BB962C8B-B14F-4D97-AF65-F5344CB8AC3E}">
        <p14:creationId xmlns:p14="http://schemas.microsoft.com/office/powerpoint/2010/main" val="35358062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457201" y="1313900"/>
            <a:ext cx="4270020" cy="2097291"/>
          </a:xfrm>
        </p:spPr>
        <p:txBody>
          <a:bodyPr>
            <a:normAutofit/>
          </a:bodyPr>
          <a:lstStyle/>
          <a:p>
            <a:pPr marL="0" indent="0" algn="ctr">
              <a:buNone/>
            </a:pPr>
            <a:r>
              <a:rPr lang="en-US" b="1" dirty="0">
                <a:solidFill>
                  <a:srgbClr val="000000"/>
                </a:solidFill>
                <a:latin typeface="Myriad Pro"/>
                <a:cs typeface="Myriad Pro"/>
              </a:rPr>
              <a:t>Golf Course and Sports Turf </a:t>
            </a:r>
            <a:r>
              <a:rPr lang="en-US" b="1" dirty="0" smtClean="0">
                <a:solidFill>
                  <a:srgbClr val="000000"/>
                </a:solidFill>
                <a:latin typeface="Myriad Pro"/>
                <a:cs typeface="Myriad Pro"/>
              </a:rPr>
              <a:t>Management</a:t>
            </a:r>
          </a:p>
          <a:p>
            <a:pPr marL="0" indent="0" algn="ctr">
              <a:buNone/>
            </a:pPr>
            <a:r>
              <a:rPr lang="en-US" dirty="0" smtClean="0">
                <a:solidFill>
                  <a:srgbClr val="000000"/>
                </a:solidFill>
                <a:latin typeface="Myriad Pro"/>
                <a:cs typeface="Myriad Pro"/>
              </a:rPr>
              <a:t>Significant focus on business, hospitality, and communications in the program.</a:t>
            </a:r>
            <a:endParaRPr lang="en-US" dirty="0">
              <a:solidFill>
                <a:srgbClr val="000000"/>
              </a:solidFill>
              <a:latin typeface="Myriad Pro"/>
              <a:cs typeface="Myriad Pro"/>
            </a:endParaRPr>
          </a:p>
        </p:txBody>
      </p:sp>
      <p:pic>
        <p:nvPicPr>
          <p:cNvPr id="5" name="Picture 4" descr="Club Hous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3222365"/>
            <a:ext cx="4927849" cy="3432100"/>
          </a:xfrm>
          <a:prstGeom prst="rect">
            <a:avLst/>
          </a:prstGeom>
          <a:ln>
            <a:noFill/>
          </a:ln>
          <a:effectLst>
            <a:softEdge rad="112500"/>
          </a:effectLst>
        </p:spPr>
      </p:pic>
      <p:pic>
        <p:nvPicPr>
          <p:cNvPr id="7" name="Picture 6" descr="Clubhouse 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45149" y="1462598"/>
            <a:ext cx="3959747" cy="2621597"/>
          </a:xfrm>
          <a:prstGeom prst="rect">
            <a:avLst/>
          </a:prstGeom>
          <a:ln>
            <a:noFill/>
          </a:ln>
          <a:effectLst>
            <a:softEdge rad="112500"/>
          </a:effectLst>
        </p:spPr>
      </p:pic>
    </p:spTree>
    <p:extLst>
      <p:ext uri="{BB962C8B-B14F-4D97-AF65-F5344CB8AC3E}">
        <p14:creationId xmlns:p14="http://schemas.microsoft.com/office/powerpoint/2010/main" val="1604084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457200" y="1394038"/>
            <a:ext cx="7213564" cy="3943758"/>
          </a:xfrm>
        </p:spPr>
        <p:txBody>
          <a:bodyPr>
            <a:normAutofit/>
          </a:bodyPr>
          <a:lstStyle/>
          <a:p>
            <a:pPr marL="0" indent="0">
              <a:buNone/>
            </a:pPr>
            <a:r>
              <a:rPr lang="en-US" b="1" dirty="0" smtClean="0">
                <a:solidFill>
                  <a:srgbClr val="000000"/>
                </a:solidFill>
                <a:latin typeface="Myriad Pro"/>
                <a:cs typeface="Myriad Pro"/>
              </a:rPr>
              <a:t>Horticulture Science </a:t>
            </a:r>
          </a:p>
          <a:p>
            <a:pPr marL="0" indent="0">
              <a:buNone/>
            </a:pPr>
            <a:r>
              <a:rPr lang="en-US" dirty="0" smtClean="0">
                <a:solidFill>
                  <a:srgbClr val="000000"/>
                </a:solidFill>
                <a:latin typeface="Myriad Pro"/>
                <a:cs typeface="Myriad Pro"/>
              </a:rPr>
              <a:t>Science and research focused experiences</a:t>
            </a:r>
            <a:endParaRPr lang="en-US" dirty="0">
              <a:solidFill>
                <a:srgbClr val="000000"/>
              </a:solidFill>
              <a:latin typeface="Myriad Pro"/>
              <a:cs typeface="Myriad Pro"/>
            </a:endParaRPr>
          </a:p>
          <a:p>
            <a:pPr marL="0" indent="0">
              <a:buNone/>
            </a:pPr>
            <a:endParaRPr lang="en-US" dirty="0" smtClean="0">
              <a:latin typeface="Myriad Pro"/>
              <a:cs typeface="Myriad Pro"/>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1192" y="2518498"/>
            <a:ext cx="5762108" cy="3872173"/>
          </a:xfrm>
          <a:prstGeom prst="rect">
            <a:avLst/>
          </a:prstGeom>
          <a:ln>
            <a:noFill/>
          </a:ln>
          <a:effectLst>
            <a:softEdge rad="112500"/>
          </a:effectLst>
        </p:spPr>
      </p:pic>
    </p:spTree>
    <p:extLst>
      <p:ext uri="{BB962C8B-B14F-4D97-AF65-F5344CB8AC3E}">
        <p14:creationId xmlns:p14="http://schemas.microsoft.com/office/powerpoint/2010/main" val="35217317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457200" y="1533849"/>
            <a:ext cx="8229600" cy="3943758"/>
          </a:xfrm>
        </p:spPr>
        <p:txBody>
          <a:bodyPr>
            <a:normAutofit/>
          </a:bodyPr>
          <a:lstStyle/>
          <a:p>
            <a:pPr marL="0" indent="0">
              <a:buClrTx/>
              <a:buSzPct val="75000"/>
              <a:buNone/>
            </a:pPr>
            <a:r>
              <a:rPr lang="en-US" b="1" dirty="0" smtClean="0">
                <a:solidFill>
                  <a:srgbClr val="000000"/>
                </a:solidFill>
                <a:latin typeface="Myriad Pro"/>
                <a:cs typeface="Myriad Pro"/>
              </a:rPr>
              <a:t>Horticulture Science</a:t>
            </a:r>
          </a:p>
          <a:p>
            <a:pPr marL="0" indent="0">
              <a:buClrTx/>
              <a:buSzPct val="75000"/>
              <a:buNone/>
            </a:pPr>
            <a:r>
              <a:rPr lang="en-US" dirty="0" smtClean="0">
                <a:solidFill>
                  <a:srgbClr val="000000"/>
                </a:solidFill>
                <a:latin typeface="Myriad Pro"/>
                <a:cs typeface="Myriad Pro"/>
              </a:rPr>
              <a:t>Increasing the content both for health and pharmaceutical value</a:t>
            </a:r>
          </a:p>
          <a:p>
            <a:pPr marL="0" indent="0">
              <a:buClrTx/>
              <a:buSzPct val="75000"/>
              <a:buNone/>
            </a:pPr>
            <a:r>
              <a:rPr lang="en-US" dirty="0" smtClean="0">
                <a:solidFill>
                  <a:srgbClr val="000000"/>
                </a:solidFill>
                <a:latin typeface="Myriad Pro"/>
                <a:cs typeface="Myriad Pro"/>
              </a:rPr>
              <a:t>	Lycopene in Tomatoes</a:t>
            </a:r>
          </a:p>
          <a:p>
            <a:pPr marL="0" indent="0">
              <a:buClrTx/>
              <a:buSzPct val="75000"/>
              <a:buNone/>
            </a:pPr>
            <a:endParaRPr lang="en-US" dirty="0">
              <a:solidFill>
                <a:srgbClr val="000000"/>
              </a:solidFill>
              <a:latin typeface="Myriad Pro"/>
              <a:cs typeface="Myriad Pro"/>
            </a:endParaRPr>
          </a:p>
        </p:txBody>
      </p:sp>
      <p:pic>
        <p:nvPicPr>
          <p:cNvPr id="8" name="Picture 7" descr="Tissue Culture Vessel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3822" y="3336005"/>
            <a:ext cx="4662756" cy="3061898"/>
          </a:xfrm>
          <a:prstGeom prst="rect">
            <a:avLst/>
          </a:prstGeom>
          <a:ln>
            <a:noFill/>
          </a:ln>
          <a:effectLst>
            <a:softEdge rad="112500"/>
          </a:effectLst>
        </p:spPr>
      </p:pic>
      <p:pic>
        <p:nvPicPr>
          <p:cNvPr id="9" name="Picture 8" descr="Tomatoes 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9595" y="2603852"/>
            <a:ext cx="3719376" cy="3705619"/>
          </a:xfrm>
          <a:prstGeom prst="rect">
            <a:avLst/>
          </a:prstGeom>
          <a:ln>
            <a:noFill/>
          </a:ln>
          <a:effectLst>
            <a:softEdge rad="112500"/>
          </a:effectLst>
        </p:spPr>
      </p:pic>
    </p:spTree>
    <p:extLst>
      <p:ext uri="{BB962C8B-B14F-4D97-AF65-F5344CB8AC3E}">
        <p14:creationId xmlns:p14="http://schemas.microsoft.com/office/powerpoint/2010/main" val="17699602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E175C-1182-F344-ACF7-1B7D48926FA3}"/>
              </a:ext>
            </a:extLst>
          </p:cNvPr>
          <p:cNvSpPr>
            <a:spLocks noGrp="1"/>
          </p:cNvSpPr>
          <p:nvPr>
            <p:ph type="title"/>
          </p:nvPr>
        </p:nvSpPr>
        <p:spPr>
          <a:xfrm>
            <a:off x="549275" y="107576"/>
            <a:ext cx="8042276" cy="869376"/>
          </a:xfrm>
        </p:spPr>
        <p:txBody>
          <a:bodyPr/>
          <a:lstStyle/>
          <a:p>
            <a:r>
              <a:rPr lang="en-US" sz="4000" dirty="0">
                <a:latin typeface="Myriad Pro"/>
                <a:cs typeface="Myriad Pro"/>
              </a:rPr>
              <a:t>K-State Horticulture Program</a:t>
            </a:r>
            <a:endParaRPr lang="en-US" sz="4000" b="0" dirty="0">
              <a:latin typeface="Myriad Pro" panose="020B0503030403020204" pitchFamily="34" charset="0"/>
            </a:endParaRPr>
          </a:p>
        </p:txBody>
      </p:sp>
      <p:sp>
        <p:nvSpPr>
          <p:cNvPr id="9" name="Content Placeholder 2">
            <a:extLst>
              <a:ext uri="{FF2B5EF4-FFF2-40B4-BE49-F238E27FC236}">
                <a16:creationId xmlns="" xmlns:a16="http://schemas.microsoft.com/office/drawing/2014/main" id="{AD6D8962-8AC7-4842-9F18-B8639487BC34}"/>
              </a:ext>
            </a:extLst>
          </p:cNvPr>
          <p:cNvSpPr txBox="1">
            <a:spLocks/>
          </p:cNvSpPr>
          <p:nvPr/>
        </p:nvSpPr>
        <p:spPr>
          <a:xfrm>
            <a:off x="263786" y="1101714"/>
            <a:ext cx="4464587" cy="2477813"/>
          </a:xfrm>
          <a:prstGeom prst="rect">
            <a:avLst/>
          </a:prstGeom>
        </p:spPr>
        <p:txBody>
          <a:bodyPr/>
          <a:lstStyle>
            <a:lvl1pPr marL="0" indent="0" algn="l" defTabSz="457200" rtl="0" eaLnBrk="1" latinLnBrk="0" hangingPunct="1">
              <a:spcBef>
                <a:spcPct val="20000"/>
              </a:spcBef>
              <a:buFont typeface="Arial"/>
              <a:buNone/>
              <a:defRPr sz="2800" b="0" i="1" kern="1200" baseline="0">
                <a:solidFill>
                  <a:srgbClr val="3E156F"/>
                </a:solidFill>
                <a:latin typeface="Arial"/>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2400" b="1" i="0" dirty="0" smtClean="0">
                <a:solidFill>
                  <a:schemeClr val="tx1"/>
                </a:solidFill>
                <a:latin typeface="Myriad Pro" panose="020B0503030403020204" pitchFamily="34" charset="0"/>
              </a:rPr>
              <a:t>Scholarships</a:t>
            </a:r>
          </a:p>
          <a:p>
            <a:pPr algn="ctr"/>
            <a:r>
              <a:rPr lang="en-US" sz="2400" i="0" dirty="0" smtClean="0">
                <a:solidFill>
                  <a:schemeClr val="tx1"/>
                </a:solidFill>
                <a:latin typeface="Myriad Pro" panose="020B0503030403020204" pitchFamily="34" charset="0"/>
              </a:rPr>
              <a:t>Over $50,000 in University and College of Agriculture Scholarships in 2020</a:t>
            </a:r>
          </a:p>
          <a:p>
            <a:pPr algn="ctr"/>
            <a:r>
              <a:rPr lang="en-US" sz="2400" i="0" dirty="0" smtClean="0">
                <a:solidFill>
                  <a:schemeClr val="tx1"/>
                </a:solidFill>
                <a:latin typeface="Myriad Pro" panose="020B0503030403020204" pitchFamily="34" charset="0"/>
              </a:rPr>
              <a:t>Over $90,000 in non-university scholarship sponsored by industry groups and private organizations in 2020!</a:t>
            </a:r>
            <a:endParaRPr lang="en-US" sz="2400" i="0" dirty="0">
              <a:solidFill>
                <a:schemeClr val="tx1"/>
              </a:solidFill>
              <a:latin typeface="Myriad Pro" panose="020B0503030403020204" pitchFamily="34" charset="0"/>
            </a:endParaRPr>
          </a:p>
        </p:txBody>
      </p:sp>
      <p:pic>
        <p:nvPicPr>
          <p:cNvPr id="7" name="Picture 6" descr="IMG_936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5201" y="4331120"/>
            <a:ext cx="3136991" cy="2350696"/>
          </a:xfrm>
          <a:prstGeom prst="rect">
            <a:avLst/>
          </a:prstGeom>
          <a:ln>
            <a:noFill/>
          </a:ln>
          <a:effectLst>
            <a:softEdge rad="112500"/>
          </a:effectLst>
        </p:spPr>
      </p:pic>
      <p:pic>
        <p:nvPicPr>
          <p:cNvPr id="10" name="Picture 9" descr="Becker Davey Tre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7920" y="1160766"/>
            <a:ext cx="4171407" cy="5212020"/>
          </a:xfrm>
          <a:prstGeom prst="rect">
            <a:avLst/>
          </a:prstGeom>
          <a:ln>
            <a:noFill/>
          </a:ln>
          <a:effectLst>
            <a:softEdge rad="112500"/>
          </a:effectLst>
        </p:spPr>
      </p:pic>
    </p:spTree>
    <p:extLst>
      <p:ext uri="{BB962C8B-B14F-4D97-AF65-F5344CB8AC3E}">
        <p14:creationId xmlns:p14="http://schemas.microsoft.com/office/powerpoint/2010/main" val="4088394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 design (5).jpg"/>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98745" l="0" r="98853">
                        <a14:foregroundMark x1="16949" y1="3766" x2="27817" y2="14226"/>
                        <a14:foregroundMark x1="78714" y1="56346" x2="78963" y2="57880"/>
                      </a14:backgroundRemoval>
                    </a14:imgEffect>
                  </a14:imgLayer>
                </a14:imgProps>
              </a:ext>
              <a:ext uri="{28A0092B-C50C-407E-A947-70E740481C1C}">
                <a14:useLocalDpi xmlns:a14="http://schemas.microsoft.com/office/drawing/2010/main"/>
              </a:ext>
            </a:extLst>
          </a:blip>
          <a:srcRect/>
          <a:stretch/>
        </p:blipFill>
        <p:spPr>
          <a:xfrm>
            <a:off x="-558411" y="1"/>
            <a:ext cx="3980938" cy="3125564"/>
          </a:xfrm>
          <a:prstGeom prst="rect">
            <a:avLst/>
          </a:prstGeom>
        </p:spPr>
      </p:pic>
      <p:sp>
        <p:nvSpPr>
          <p:cNvPr id="2" name="Title 1"/>
          <p:cNvSpPr>
            <a:spLocks noGrp="1"/>
          </p:cNvSpPr>
          <p:nvPr>
            <p:ph type="title"/>
          </p:nvPr>
        </p:nvSpPr>
        <p:spPr>
          <a:xfrm>
            <a:off x="549275" y="107576"/>
            <a:ext cx="8042276" cy="915211"/>
          </a:xfrm>
        </p:spPr>
        <p:txBody>
          <a:bodyPr/>
          <a:lstStyle/>
          <a:p>
            <a:r>
              <a:rPr lang="en-US" b="0" dirty="0" smtClean="0">
                <a:latin typeface="Myriad Pro"/>
                <a:cs typeface="Myriad Pro"/>
              </a:rPr>
              <a:t>Learning Objectives</a:t>
            </a:r>
            <a:endParaRPr lang="en-US" b="0" dirty="0">
              <a:latin typeface="Myriad Pro"/>
              <a:cs typeface="Myriad Pro"/>
            </a:endParaRPr>
          </a:p>
        </p:txBody>
      </p:sp>
      <p:sp>
        <p:nvSpPr>
          <p:cNvPr id="6" name="Content Placeholder 5"/>
          <p:cNvSpPr>
            <a:spLocks noGrp="1"/>
          </p:cNvSpPr>
          <p:nvPr>
            <p:ph sz="half" idx="2"/>
          </p:nvPr>
        </p:nvSpPr>
        <p:spPr>
          <a:xfrm>
            <a:off x="450333" y="1864670"/>
            <a:ext cx="8277110" cy="4665663"/>
          </a:xfrm>
        </p:spPr>
        <p:txBody>
          <a:bodyPr>
            <a:noAutofit/>
          </a:bodyPr>
          <a:lstStyle/>
          <a:p>
            <a:pPr marL="0" indent="0" algn="ctr">
              <a:buNone/>
            </a:pPr>
            <a:r>
              <a:rPr lang="en-US" sz="3200" dirty="0" smtClean="0">
                <a:solidFill>
                  <a:srgbClr val="000000"/>
                </a:solidFill>
                <a:latin typeface="Myriad Pro"/>
                <a:cs typeface="Myriad Pro"/>
              </a:rPr>
              <a:t>Students will :</a:t>
            </a:r>
          </a:p>
          <a:p>
            <a:pPr marL="0" indent="0" algn="ctr">
              <a:buNone/>
            </a:pPr>
            <a:r>
              <a:rPr lang="en-US" sz="3200" dirty="0" smtClean="0">
                <a:solidFill>
                  <a:srgbClr val="000000"/>
                </a:solidFill>
                <a:latin typeface="Myriad Pro"/>
                <a:cs typeface="Myriad Pro"/>
              </a:rPr>
              <a:t>Be able to describe the programs options in a university horticulture bachelor’s program; Kansas State University as an example</a:t>
            </a:r>
          </a:p>
          <a:p>
            <a:pPr marL="0" indent="0" algn="ctr">
              <a:buNone/>
            </a:pPr>
            <a:endParaRPr lang="en-US" sz="3200" dirty="0">
              <a:solidFill>
                <a:srgbClr val="000000"/>
              </a:solidFill>
              <a:latin typeface="Myriad Pro"/>
              <a:cs typeface="Myriad Pro"/>
            </a:endParaRPr>
          </a:p>
          <a:p>
            <a:pPr marL="0" indent="0" algn="ctr">
              <a:buNone/>
            </a:pPr>
            <a:endParaRPr lang="en-US" sz="3200" dirty="0" smtClean="0">
              <a:solidFill>
                <a:srgbClr val="000000"/>
              </a:solidFill>
              <a:latin typeface="Myriad Pro"/>
              <a:cs typeface="Myriad Pro"/>
            </a:endParaRPr>
          </a:p>
          <a:p>
            <a:pPr marL="0" indent="0" algn="ctr">
              <a:buNone/>
            </a:pPr>
            <a:endParaRPr lang="en-US" sz="3200" dirty="0" smtClean="0">
              <a:solidFill>
                <a:srgbClr val="000000"/>
              </a:solidFill>
              <a:latin typeface="Myriad Pro"/>
              <a:cs typeface="Myriad Pro"/>
            </a:endParaRPr>
          </a:p>
        </p:txBody>
      </p:sp>
      <p:pic>
        <p:nvPicPr>
          <p:cNvPr id="5" name="Picture 4" descr="Diagram&#10;&#10;Description automatically generated with medium confidence">
            <a:extLst>
              <a:ext uri="{FF2B5EF4-FFF2-40B4-BE49-F238E27FC236}">
                <a16:creationId xmlns="" xmlns:a16="http://schemas.microsoft.com/office/drawing/2014/main" id="{F029B065-8C87-874A-BF94-A2DA9F32F787}"/>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0" b="99220" l="0" r="99220">
                        <a14:foregroundMark x1="31438" y1="85507" x2="29654" y2="90301"/>
                        <a14:foregroundMark x1="19621" y1="38239" x2="19621" y2="43367"/>
                        <a14:foregroundMark x1="21405" y1="40914" x2="81048" y2="41583"/>
                        <a14:foregroundMark x1="46488" y1="89967" x2="71014" y2="90524"/>
                        <a14:foregroundMark x1="90524" y1="55407" x2="89186" y2="60424"/>
                        <a14:foregroundMark x1="86957" y1="32664" x2="86957" y2="32664"/>
                      </a14:backgroundRemoval>
                    </a14:imgEffect>
                  </a14:imgLayer>
                </a14:imgProps>
              </a:ext>
              <a:ext uri="{28A0092B-C50C-407E-A947-70E740481C1C}">
                <a14:useLocalDpi xmlns:a14="http://schemas.microsoft.com/office/drawing/2010/main"/>
              </a:ext>
            </a:extLst>
          </a:blip>
          <a:stretch>
            <a:fillRect/>
          </a:stretch>
        </p:blipFill>
        <p:spPr>
          <a:xfrm>
            <a:off x="3268071" y="4101500"/>
            <a:ext cx="2596315" cy="2596315"/>
          </a:xfrm>
          <a:prstGeom prst="rect">
            <a:avLst/>
          </a:prstGeom>
        </p:spPr>
      </p:pic>
    </p:spTree>
    <p:extLst>
      <p:ext uri="{BB962C8B-B14F-4D97-AF65-F5344CB8AC3E}">
        <p14:creationId xmlns:p14="http://schemas.microsoft.com/office/powerpoint/2010/main" val="7419222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 xmlns:a16="http://schemas.microsoft.com/office/drawing/2014/main" id="{0177A1A9-6704-BA47-927E-2C50BAD8812B}"/>
              </a:ext>
            </a:extLst>
          </p:cNvPr>
          <p:cNvSpPr txBox="1"/>
          <p:nvPr/>
        </p:nvSpPr>
        <p:spPr>
          <a:xfrm>
            <a:off x="2834965" y="1007604"/>
            <a:ext cx="3365024" cy="830997"/>
          </a:xfrm>
          <a:prstGeom prst="rect">
            <a:avLst/>
          </a:prstGeom>
          <a:noFill/>
        </p:spPr>
        <p:txBody>
          <a:bodyPr wrap="none" rtlCol="0">
            <a:spAutoFit/>
          </a:bodyPr>
          <a:lstStyle/>
          <a:p>
            <a:pPr algn="ctr"/>
            <a:r>
              <a:rPr lang="en-US" sz="2400" b="1" dirty="0" smtClean="0">
                <a:latin typeface="Myriad Pro" panose="020B0503030403020204" pitchFamily="34" charset="0"/>
                <a:cs typeface="Arial" panose="020B0604020202020204" pitchFamily="34" charset="0"/>
              </a:rPr>
              <a:t>Department Highlights</a:t>
            </a:r>
          </a:p>
          <a:p>
            <a:pPr algn="ctr"/>
            <a:endParaRPr lang="en-US" sz="2400" dirty="0">
              <a:latin typeface="Myriad Pro" panose="020B0503030403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0177A1A9-6704-BA47-927E-2C50BAD8812B}"/>
              </a:ext>
            </a:extLst>
          </p:cNvPr>
          <p:cNvSpPr txBox="1"/>
          <p:nvPr/>
        </p:nvSpPr>
        <p:spPr>
          <a:xfrm>
            <a:off x="2085183" y="1451785"/>
            <a:ext cx="4748529" cy="1569660"/>
          </a:xfrm>
          <a:prstGeom prst="rect">
            <a:avLst/>
          </a:prstGeom>
          <a:noFill/>
        </p:spPr>
        <p:txBody>
          <a:bodyPr wrap="square" rtlCol="0">
            <a:spAutoFit/>
          </a:bodyPr>
          <a:lstStyle/>
          <a:p>
            <a:pPr algn="ctr"/>
            <a:r>
              <a:rPr lang="en-US" sz="2400" dirty="0" smtClean="0">
                <a:latin typeface="Myriad Pro" panose="020B0503030403020204" pitchFamily="34" charset="0"/>
                <a:cs typeface="Arial" panose="020B0604020202020204" pitchFamily="34" charset="0"/>
              </a:rPr>
              <a:t>SMALL </a:t>
            </a:r>
            <a:r>
              <a:rPr lang="en-US" sz="2400" dirty="0">
                <a:latin typeface="Myriad Pro" panose="020B0503030403020204" pitchFamily="34" charset="0"/>
                <a:cs typeface="Arial" panose="020B0604020202020204" pitchFamily="34" charset="0"/>
              </a:rPr>
              <a:t>C</a:t>
            </a:r>
            <a:r>
              <a:rPr lang="en-US" sz="2400" dirty="0" smtClean="0">
                <a:latin typeface="Myriad Pro" panose="020B0503030403020204" pitchFamily="34" charset="0"/>
                <a:cs typeface="Arial" panose="020B0604020202020204" pitchFamily="34" charset="0"/>
              </a:rPr>
              <a:t>lasses and Laboratory Settings</a:t>
            </a:r>
          </a:p>
          <a:p>
            <a:pPr algn="ctr"/>
            <a:endParaRPr lang="en-US" sz="2400" dirty="0" smtClean="0">
              <a:latin typeface="Myriad Pro" panose="020B0503030403020204" pitchFamily="34" charset="0"/>
              <a:cs typeface="Arial" panose="020B0604020202020204" pitchFamily="34" charset="0"/>
            </a:endParaRPr>
          </a:p>
          <a:p>
            <a:pPr algn="ctr"/>
            <a:r>
              <a:rPr lang="en-US" sz="2400" dirty="0" smtClean="0">
                <a:latin typeface="Myriad Pro" panose="020B0503030403020204" pitchFamily="34" charset="0"/>
                <a:cs typeface="Arial" panose="020B0604020202020204" pitchFamily="34" charset="0"/>
              </a:rPr>
              <a:t>Faculty to Student Ratio:  17:1</a:t>
            </a:r>
            <a:endParaRPr lang="en-US" sz="2400" dirty="0">
              <a:latin typeface="Myriad Pro" panose="020B0503030403020204" pitchFamily="34" charset="0"/>
              <a:cs typeface="Arial" panose="020B0604020202020204" pitchFamily="34" charset="0"/>
            </a:endParaRPr>
          </a:p>
        </p:txBody>
      </p:sp>
      <p:sp>
        <p:nvSpPr>
          <p:cNvPr id="7" name="Title 1"/>
          <p:cNvSpPr txBox="1">
            <a:spLocks/>
          </p:cNvSpPr>
          <p:nvPr/>
        </p:nvSpPr>
        <p:spPr>
          <a:xfrm>
            <a:off x="457200" y="41200"/>
            <a:ext cx="8229600" cy="11430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mtClean="0">
                <a:latin typeface="Myriad Pro"/>
                <a:cs typeface="Myriad Pro"/>
              </a:rPr>
              <a:t>K-State Horticulture Program</a:t>
            </a:r>
            <a:endParaRPr lang="en-US" dirty="0">
              <a:latin typeface="Myriad Pro"/>
              <a:cs typeface="Myriad Pro"/>
            </a:endParaRPr>
          </a:p>
        </p:txBody>
      </p:sp>
      <p:pic>
        <p:nvPicPr>
          <p:cNvPr id="3" name="Picture 2" descr="IMG_457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5388" y="3184368"/>
            <a:ext cx="4381494" cy="2820675"/>
          </a:xfrm>
          <a:prstGeom prst="rect">
            <a:avLst/>
          </a:prstGeom>
          <a:ln>
            <a:noFill/>
          </a:ln>
          <a:effectLst>
            <a:softEdge rad="112500"/>
          </a:effectLst>
        </p:spPr>
      </p:pic>
      <p:pic>
        <p:nvPicPr>
          <p:cNvPr id="8" name="Picture 7" descr="IMG_6520.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09769" y="3847776"/>
            <a:ext cx="4247886" cy="2659837"/>
          </a:xfrm>
          <a:prstGeom prst="rect">
            <a:avLst/>
          </a:prstGeom>
          <a:ln>
            <a:noFill/>
          </a:ln>
          <a:effectLst>
            <a:softEdge rad="112500"/>
          </a:effectLst>
        </p:spPr>
      </p:pic>
    </p:spTree>
    <p:extLst>
      <p:ext uri="{BB962C8B-B14F-4D97-AF65-F5344CB8AC3E}">
        <p14:creationId xmlns:p14="http://schemas.microsoft.com/office/powerpoint/2010/main" val="8433344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17" y="193762"/>
            <a:ext cx="9144000" cy="707886"/>
          </a:xfrm>
          <a:prstGeom prst="rect">
            <a:avLst/>
          </a:prstGeom>
          <a:noFill/>
        </p:spPr>
        <p:txBody>
          <a:bodyPr wrap="square" rtlCol="0">
            <a:spAutoFit/>
          </a:bodyPr>
          <a:lstStyle/>
          <a:p>
            <a:pPr algn="ctr"/>
            <a:r>
              <a:rPr lang="en-US" sz="4000" dirty="0">
                <a:solidFill>
                  <a:schemeClr val="accent1"/>
                </a:solidFill>
                <a:latin typeface="Myriad Pro"/>
                <a:ea typeface="+mj-ea"/>
                <a:cs typeface="Myriad Pro"/>
              </a:rPr>
              <a:t>K-State Horticulture Program</a:t>
            </a:r>
          </a:p>
        </p:txBody>
      </p:sp>
      <p:sp>
        <p:nvSpPr>
          <p:cNvPr id="29" name="TextBox 28">
            <a:extLst>
              <a:ext uri="{FF2B5EF4-FFF2-40B4-BE49-F238E27FC236}">
                <a16:creationId xmlns="" xmlns:a16="http://schemas.microsoft.com/office/drawing/2014/main" id="{0177A1A9-6704-BA47-927E-2C50BAD8812B}"/>
              </a:ext>
            </a:extLst>
          </p:cNvPr>
          <p:cNvSpPr txBox="1"/>
          <p:nvPr/>
        </p:nvSpPr>
        <p:spPr>
          <a:xfrm>
            <a:off x="716378" y="1696094"/>
            <a:ext cx="4233861" cy="1200328"/>
          </a:xfrm>
          <a:prstGeom prst="rect">
            <a:avLst/>
          </a:prstGeom>
          <a:noFill/>
        </p:spPr>
        <p:txBody>
          <a:bodyPr wrap="square" rtlCol="0">
            <a:spAutoFit/>
          </a:bodyPr>
          <a:lstStyle/>
          <a:p>
            <a:pPr algn="ctr"/>
            <a:r>
              <a:rPr lang="en-US" sz="2400" dirty="0" smtClean="0">
                <a:latin typeface="Myriad Pro" panose="020B0503030403020204" pitchFamily="34" charset="0"/>
                <a:cs typeface="Arial" panose="020B0604020202020204" pitchFamily="34" charset="0"/>
              </a:rPr>
              <a:t>Award Winning Faculty</a:t>
            </a:r>
          </a:p>
          <a:p>
            <a:pPr algn="ctr"/>
            <a:r>
              <a:rPr lang="en-US" sz="2400" dirty="0" smtClean="0">
                <a:latin typeface="Myriad Pro" panose="020B0503030403020204" pitchFamily="34" charset="0"/>
                <a:cs typeface="Arial" panose="020B0604020202020204" pitchFamily="34" charset="0"/>
              </a:rPr>
              <a:t>Local, State, Regional, National, and International recognitions</a:t>
            </a:r>
            <a:endParaRPr lang="en-US" sz="2400" dirty="0">
              <a:latin typeface="Myriad Pro" panose="020B0503030403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0177A1A9-6704-BA47-927E-2C50BAD8812B}"/>
              </a:ext>
            </a:extLst>
          </p:cNvPr>
          <p:cNvSpPr txBox="1"/>
          <p:nvPr/>
        </p:nvSpPr>
        <p:spPr>
          <a:xfrm>
            <a:off x="3044425" y="1023887"/>
            <a:ext cx="3326837" cy="830997"/>
          </a:xfrm>
          <a:prstGeom prst="rect">
            <a:avLst/>
          </a:prstGeom>
          <a:noFill/>
        </p:spPr>
        <p:txBody>
          <a:bodyPr wrap="square" rtlCol="0">
            <a:spAutoFit/>
          </a:bodyPr>
          <a:lstStyle/>
          <a:p>
            <a:pPr algn="ctr"/>
            <a:r>
              <a:rPr lang="en-US" sz="2400" b="1" dirty="0" smtClean="0">
                <a:latin typeface="Myriad Pro" panose="020B0503030403020204" pitchFamily="34" charset="0"/>
                <a:cs typeface="Arial" panose="020B0604020202020204" pitchFamily="34" charset="0"/>
              </a:rPr>
              <a:t>Department Highlights</a:t>
            </a:r>
          </a:p>
          <a:p>
            <a:pPr algn="ctr"/>
            <a:endParaRPr lang="en-US" sz="2400" dirty="0">
              <a:latin typeface="Myriad Pro" panose="020B0503030403020204" pitchFamily="34" charset="0"/>
              <a:cs typeface="Arial" panose="020B0604020202020204" pitchFamily="34" charset="0"/>
            </a:endParaRPr>
          </a:p>
        </p:txBody>
      </p:sp>
      <p:pic>
        <p:nvPicPr>
          <p:cNvPr id="3" name="Picture 2" descr="IMG_2167.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4550335" y="2302769"/>
            <a:ext cx="4957779" cy="3491862"/>
          </a:xfrm>
          <a:prstGeom prst="rect">
            <a:avLst/>
          </a:prstGeom>
          <a:ln>
            <a:noFill/>
          </a:ln>
          <a:effectLst>
            <a:softEdge rad="112500"/>
          </a:effectLst>
        </p:spPr>
      </p:pic>
      <p:pic>
        <p:nvPicPr>
          <p:cNvPr id="4" name="Picture 3" descr="IMG_499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547" y="3294522"/>
            <a:ext cx="4235600" cy="2958203"/>
          </a:xfrm>
          <a:prstGeom prst="rect">
            <a:avLst/>
          </a:prstGeom>
          <a:ln>
            <a:noFill/>
          </a:ln>
          <a:effectLst>
            <a:softEdge rad="112500"/>
          </a:effectLst>
        </p:spPr>
      </p:pic>
    </p:spTree>
    <p:extLst>
      <p:ext uri="{BB962C8B-B14F-4D97-AF65-F5344CB8AC3E}">
        <p14:creationId xmlns:p14="http://schemas.microsoft.com/office/powerpoint/2010/main" val="1604569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 xmlns:a16="http://schemas.microsoft.com/office/drawing/2014/main" id="{0177A1A9-6704-BA47-927E-2C50BAD8812B}"/>
              </a:ext>
            </a:extLst>
          </p:cNvPr>
          <p:cNvSpPr txBox="1"/>
          <p:nvPr/>
        </p:nvSpPr>
        <p:spPr>
          <a:xfrm>
            <a:off x="2875666" y="1089017"/>
            <a:ext cx="3365024" cy="830997"/>
          </a:xfrm>
          <a:prstGeom prst="rect">
            <a:avLst/>
          </a:prstGeom>
          <a:noFill/>
        </p:spPr>
        <p:txBody>
          <a:bodyPr wrap="none" rtlCol="0">
            <a:spAutoFit/>
          </a:bodyPr>
          <a:lstStyle/>
          <a:p>
            <a:pPr algn="ctr"/>
            <a:r>
              <a:rPr lang="en-US" sz="2400" b="1" dirty="0" smtClean="0">
                <a:latin typeface="Myriad Pro" panose="020B0503030403020204" pitchFamily="34" charset="0"/>
                <a:cs typeface="Arial" panose="020B0604020202020204" pitchFamily="34" charset="0"/>
              </a:rPr>
              <a:t>Department Highlights</a:t>
            </a:r>
          </a:p>
          <a:p>
            <a:pPr algn="ctr"/>
            <a:endParaRPr lang="en-US" sz="2400" dirty="0">
              <a:latin typeface="Myriad Pro" panose="020B0503030403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0177A1A9-6704-BA47-927E-2C50BAD8812B}"/>
              </a:ext>
            </a:extLst>
          </p:cNvPr>
          <p:cNvSpPr txBox="1"/>
          <p:nvPr/>
        </p:nvSpPr>
        <p:spPr>
          <a:xfrm>
            <a:off x="1831854" y="6289930"/>
            <a:ext cx="5737567" cy="461665"/>
          </a:xfrm>
          <a:prstGeom prst="rect">
            <a:avLst/>
          </a:prstGeom>
          <a:noFill/>
        </p:spPr>
        <p:txBody>
          <a:bodyPr wrap="none" rtlCol="0">
            <a:spAutoFit/>
          </a:bodyPr>
          <a:lstStyle/>
          <a:p>
            <a:pPr algn="ctr"/>
            <a:r>
              <a:rPr lang="en-US" sz="2400" dirty="0" smtClean="0">
                <a:latin typeface="Myriad Pro" panose="020B0503030403020204" pitchFamily="34" charset="0"/>
                <a:cs typeface="Arial" panose="020B0604020202020204" pitchFamily="34" charset="0"/>
              </a:rPr>
              <a:t>Real-world, hands-on, practical experiences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788" y="1773654"/>
            <a:ext cx="4335371" cy="4335371"/>
          </a:xfrm>
          <a:prstGeom prst="rect">
            <a:avLst/>
          </a:prstGeom>
          <a:ln>
            <a:noFill/>
          </a:ln>
          <a:effectLst>
            <a:softEdge rad="112500"/>
          </a:effectLst>
        </p:spPr>
      </p:pic>
      <p:pic>
        <p:nvPicPr>
          <p:cNvPr id="4" name="Picture 3" descr="IMG_300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4159" y="1773654"/>
            <a:ext cx="4709841" cy="4186525"/>
          </a:xfrm>
          <a:prstGeom prst="rect">
            <a:avLst/>
          </a:prstGeom>
          <a:ln>
            <a:noFill/>
          </a:ln>
          <a:effectLst>
            <a:softEdge rad="112500"/>
          </a:effectLst>
        </p:spPr>
      </p:pic>
      <p:sp>
        <p:nvSpPr>
          <p:cNvPr id="7" name="TextBox 6"/>
          <p:cNvSpPr txBox="1"/>
          <p:nvPr/>
        </p:nvSpPr>
        <p:spPr>
          <a:xfrm>
            <a:off x="-35017" y="193762"/>
            <a:ext cx="9144000" cy="707886"/>
          </a:xfrm>
          <a:prstGeom prst="rect">
            <a:avLst/>
          </a:prstGeom>
          <a:noFill/>
        </p:spPr>
        <p:txBody>
          <a:bodyPr wrap="square" rtlCol="0">
            <a:spAutoFit/>
          </a:bodyPr>
          <a:lstStyle/>
          <a:p>
            <a:pPr algn="ctr"/>
            <a:r>
              <a:rPr lang="en-US" sz="4000" dirty="0">
                <a:solidFill>
                  <a:schemeClr val="accent1"/>
                </a:solidFill>
                <a:latin typeface="Myriad Pro"/>
                <a:ea typeface="+mj-ea"/>
                <a:cs typeface="Myriad Pro"/>
              </a:rPr>
              <a:t>K-State Horticulture Program</a:t>
            </a:r>
          </a:p>
        </p:txBody>
      </p:sp>
    </p:spTree>
    <p:extLst>
      <p:ext uri="{BB962C8B-B14F-4D97-AF65-F5344CB8AC3E}">
        <p14:creationId xmlns:p14="http://schemas.microsoft.com/office/powerpoint/2010/main" val="11685488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0177A1A9-6704-BA47-927E-2C50BAD8812B}"/>
              </a:ext>
            </a:extLst>
          </p:cNvPr>
          <p:cNvSpPr txBox="1"/>
          <p:nvPr/>
        </p:nvSpPr>
        <p:spPr>
          <a:xfrm>
            <a:off x="1654249" y="6177325"/>
            <a:ext cx="6073095" cy="523220"/>
          </a:xfrm>
          <a:prstGeom prst="rect">
            <a:avLst/>
          </a:prstGeom>
          <a:noFill/>
        </p:spPr>
        <p:txBody>
          <a:bodyPr wrap="none" rtlCol="0">
            <a:spAutoFit/>
          </a:bodyPr>
          <a:lstStyle/>
          <a:p>
            <a:pPr algn="ctr"/>
            <a:r>
              <a:rPr lang="en-US" sz="2800" dirty="0" smtClean="0">
                <a:latin typeface="Myriad Pro" panose="020B0503030403020204" pitchFamily="34" charset="0"/>
                <a:cs typeface="Arial" panose="020B0604020202020204" pitchFamily="34" charset="0"/>
              </a:rPr>
              <a:t>Undergraduate Research Opportunities</a:t>
            </a:r>
            <a:endParaRPr lang="en-US" sz="2800" dirty="0">
              <a:latin typeface="Myriad Pro" panose="020B0503030403020204" pitchFamily="34" charset="0"/>
              <a:cs typeface="Arial" panose="020B0604020202020204" pitchFamily="34" charset="0"/>
            </a:endParaRPr>
          </a:p>
        </p:txBody>
      </p:sp>
      <p:pic>
        <p:nvPicPr>
          <p:cNvPr id="4" name="Picture 3" descr="66556_444316274884_3140828_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7" y="1454727"/>
            <a:ext cx="3316780" cy="4720185"/>
          </a:xfrm>
          <a:prstGeom prst="rect">
            <a:avLst/>
          </a:prstGeom>
          <a:ln>
            <a:noFill/>
          </a:ln>
          <a:effectLst>
            <a:softEdge rad="112500"/>
          </a:effectLst>
        </p:spPr>
      </p:pic>
      <p:pic>
        <p:nvPicPr>
          <p:cNvPr id="2" name="Picture 1" descr="IMG_313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3016" y="1491451"/>
            <a:ext cx="5255967" cy="4683461"/>
          </a:xfrm>
          <a:prstGeom prst="rect">
            <a:avLst/>
          </a:prstGeom>
          <a:ln>
            <a:noFill/>
          </a:ln>
          <a:effectLst>
            <a:softEdge rad="112500"/>
          </a:effectLst>
        </p:spPr>
      </p:pic>
      <p:sp>
        <p:nvSpPr>
          <p:cNvPr id="6" name="TextBox 5"/>
          <p:cNvSpPr txBox="1"/>
          <p:nvPr/>
        </p:nvSpPr>
        <p:spPr>
          <a:xfrm>
            <a:off x="-35017" y="193762"/>
            <a:ext cx="9144000" cy="707886"/>
          </a:xfrm>
          <a:prstGeom prst="rect">
            <a:avLst/>
          </a:prstGeom>
          <a:noFill/>
        </p:spPr>
        <p:txBody>
          <a:bodyPr wrap="square" rtlCol="0">
            <a:spAutoFit/>
          </a:bodyPr>
          <a:lstStyle/>
          <a:p>
            <a:pPr algn="ctr"/>
            <a:r>
              <a:rPr lang="en-US" sz="4000" dirty="0">
                <a:solidFill>
                  <a:schemeClr val="accent1"/>
                </a:solidFill>
                <a:latin typeface="Myriad Pro"/>
                <a:ea typeface="+mj-ea"/>
                <a:cs typeface="Myriad Pro"/>
              </a:rPr>
              <a:t>K-State Horticulture Program</a:t>
            </a:r>
          </a:p>
        </p:txBody>
      </p:sp>
    </p:spTree>
    <p:extLst>
      <p:ext uri="{BB962C8B-B14F-4D97-AF65-F5344CB8AC3E}">
        <p14:creationId xmlns:p14="http://schemas.microsoft.com/office/powerpoint/2010/main" val="29570066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0177A1A9-6704-BA47-927E-2C50BAD8812B}"/>
              </a:ext>
            </a:extLst>
          </p:cNvPr>
          <p:cNvSpPr txBox="1"/>
          <p:nvPr/>
        </p:nvSpPr>
        <p:spPr>
          <a:xfrm>
            <a:off x="898423" y="1183414"/>
            <a:ext cx="1788694" cy="400110"/>
          </a:xfrm>
          <a:prstGeom prst="rect">
            <a:avLst/>
          </a:prstGeom>
          <a:noFill/>
        </p:spPr>
        <p:txBody>
          <a:bodyPr wrap="none" rtlCol="0">
            <a:spAutoFit/>
          </a:bodyPr>
          <a:lstStyle/>
          <a:p>
            <a:pPr algn="ctr"/>
            <a:r>
              <a:rPr lang="en-US" sz="2000" b="1" dirty="0" smtClean="0">
                <a:latin typeface="Myriad Pro" panose="020B0503030403020204" pitchFamily="34" charset="0"/>
                <a:cs typeface="Arial" panose="020B0604020202020204" pitchFamily="34" charset="0"/>
              </a:rPr>
              <a:t>Student Clubs</a:t>
            </a:r>
            <a:endParaRPr lang="en-US" sz="2000" b="1" dirty="0">
              <a:latin typeface="Myriad Pro" panose="020B0503030403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0177A1A9-6704-BA47-927E-2C50BAD8812B}"/>
              </a:ext>
            </a:extLst>
          </p:cNvPr>
          <p:cNvSpPr txBox="1"/>
          <p:nvPr/>
        </p:nvSpPr>
        <p:spPr>
          <a:xfrm>
            <a:off x="1951483" y="5411131"/>
            <a:ext cx="5754391" cy="1323439"/>
          </a:xfrm>
          <a:prstGeom prst="rect">
            <a:avLst/>
          </a:prstGeom>
          <a:noFill/>
        </p:spPr>
        <p:txBody>
          <a:bodyPr wrap="none" rtlCol="0">
            <a:spAutoFit/>
          </a:bodyPr>
          <a:lstStyle/>
          <a:p>
            <a:pPr algn="ctr"/>
            <a:r>
              <a:rPr lang="en-US" sz="2000" dirty="0" smtClean="0">
                <a:latin typeface="Myriad Pro" panose="020B0503030403020204" pitchFamily="34" charset="0"/>
                <a:cs typeface="Arial" panose="020B0604020202020204" pitchFamily="34" charset="0"/>
              </a:rPr>
              <a:t>Horticulture Club</a:t>
            </a:r>
          </a:p>
          <a:p>
            <a:pPr algn="ctr"/>
            <a:r>
              <a:rPr lang="en-US" sz="2000" dirty="0" smtClean="0">
                <a:latin typeface="Myriad Pro" panose="020B0503030403020204" pitchFamily="34" charset="0"/>
                <a:cs typeface="Arial" panose="020B0604020202020204" pitchFamily="34" charset="0"/>
              </a:rPr>
              <a:t>Willow Lake Student Farm Club</a:t>
            </a:r>
          </a:p>
          <a:p>
            <a:pPr algn="ctr"/>
            <a:r>
              <a:rPr lang="en-US" sz="2000" dirty="0" smtClean="0">
                <a:latin typeface="Myriad Pro" panose="020B0503030403020204" pitchFamily="34" charset="0"/>
                <a:cs typeface="Arial" panose="020B0604020202020204" pitchFamily="34" charset="0"/>
              </a:rPr>
              <a:t>National Collegiate Landscape Competition</a:t>
            </a:r>
          </a:p>
          <a:p>
            <a:pPr algn="ctr"/>
            <a:r>
              <a:rPr lang="en-US" sz="2000" dirty="0" smtClean="0">
                <a:latin typeface="Myriad Pro" panose="020B0503030403020204" pitchFamily="34" charset="0"/>
                <a:cs typeface="Arial" panose="020B0604020202020204" pitchFamily="34" charset="0"/>
              </a:rPr>
              <a:t>Golf Course Superintendents Association of America</a:t>
            </a:r>
          </a:p>
        </p:txBody>
      </p:sp>
      <p:pic>
        <p:nvPicPr>
          <p:cNvPr id="7" name="Picture 6" descr="Willow Lake Garden-6 (1).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31641" y="827586"/>
            <a:ext cx="2277342" cy="4583545"/>
          </a:xfrm>
          <a:prstGeom prst="rect">
            <a:avLst/>
          </a:prstGeom>
          <a:ln>
            <a:noFill/>
          </a:ln>
          <a:effectLst>
            <a:softEdge rad="112500"/>
          </a:effectLst>
        </p:spPr>
      </p:pic>
      <p:pic>
        <p:nvPicPr>
          <p:cNvPr id="3" name="Picture 2" descr="photo 2 (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8649" y="1658859"/>
            <a:ext cx="3662992" cy="3752272"/>
          </a:xfrm>
          <a:prstGeom prst="rect">
            <a:avLst/>
          </a:prstGeom>
          <a:ln>
            <a:noFill/>
          </a:ln>
          <a:effectLst>
            <a:softEdge rad="112500"/>
          </a:effectLst>
        </p:spPr>
      </p:pic>
      <p:pic>
        <p:nvPicPr>
          <p:cNvPr id="9" name="Picture 8" descr="IMG_0655.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426185"/>
            <a:ext cx="3367604" cy="2748014"/>
          </a:xfrm>
          <a:prstGeom prst="rect">
            <a:avLst/>
          </a:prstGeom>
          <a:ln>
            <a:noFill/>
          </a:ln>
          <a:effectLst>
            <a:softEdge rad="112500"/>
          </a:effectLst>
        </p:spPr>
      </p:pic>
      <p:sp>
        <p:nvSpPr>
          <p:cNvPr id="8" name="TextBox 7"/>
          <p:cNvSpPr txBox="1"/>
          <p:nvPr/>
        </p:nvSpPr>
        <p:spPr>
          <a:xfrm>
            <a:off x="-35017" y="193762"/>
            <a:ext cx="9144000" cy="707886"/>
          </a:xfrm>
          <a:prstGeom prst="rect">
            <a:avLst/>
          </a:prstGeom>
          <a:noFill/>
        </p:spPr>
        <p:txBody>
          <a:bodyPr wrap="square" rtlCol="0">
            <a:spAutoFit/>
          </a:bodyPr>
          <a:lstStyle/>
          <a:p>
            <a:pPr algn="ctr"/>
            <a:r>
              <a:rPr lang="en-US" sz="4000" dirty="0">
                <a:solidFill>
                  <a:schemeClr val="accent1"/>
                </a:solidFill>
                <a:latin typeface="Myriad Pro"/>
                <a:ea typeface="+mj-ea"/>
                <a:cs typeface="Myriad Pro"/>
              </a:rPr>
              <a:t>K-State Horticulture Program</a:t>
            </a:r>
          </a:p>
        </p:txBody>
      </p:sp>
    </p:spTree>
    <p:extLst>
      <p:ext uri="{BB962C8B-B14F-4D97-AF65-F5344CB8AC3E}">
        <p14:creationId xmlns:p14="http://schemas.microsoft.com/office/powerpoint/2010/main" val="24578933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0177A1A9-6704-BA47-927E-2C50BAD8812B}"/>
              </a:ext>
            </a:extLst>
          </p:cNvPr>
          <p:cNvSpPr txBox="1"/>
          <p:nvPr/>
        </p:nvSpPr>
        <p:spPr>
          <a:xfrm>
            <a:off x="2603633" y="909919"/>
            <a:ext cx="4412026" cy="523220"/>
          </a:xfrm>
          <a:prstGeom prst="rect">
            <a:avLst/>
          </a:prstGeom>
          <a:noFill/>
        </p:spPr>
        <p:txBody>
          <a:bodyPr wrap="none" rtlCol="0">
            <a:spAutoFit/>
          </a:bodyPr>
          <a:lstStyle/>
          <a:p>
            <a:pPr algn="ctr"/>
            <a:r>
              <a:rPr lang="en-US" sz="2800" dirty="0" smtClean="0">
                <a:latin typeface="Myriad Pro" panose="020B0503030403020204" pitchFamily="34" charset="0"/>
                <a:cs typeface="Arial" panose="020B0604020202020204" pitchFamily="34" charset="0"/>
              </a:rPr>
              <a:t>Study Abroad Opportunities</a:t>
            </a:r>
            <a:endParaRPr lang="en-US" sz="2800" dirty="0">
              <a:latin typeface="Myriad Pro" panose="020B0503030403020204" pitchFamily="34" charset="0"/>
              <a:cs typeface="Arial" panose="020B0604020202020204" pitchFamily="34" charset="0"/>
            </a:endParaRPr>
          </a:p>
        </p:txBody>
      </p:sp>
      <p:pic>
        <p:nvPicPr>
          <p:cNvPr id="5" name="Picture 4" descr="DSC02362.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45856" y="1430085"/>
            <a:ext cx="7901839" cy="5025399"/>
          </a:xfrm>
          <a:prstGeom prst="rect">
            <a:avLst/>
          </a:prstGeom>
          <a:ln>
            <a:noFill/>
          </a:ln>
          <a:effectLst>
            <a:softEdge rad="112500"/>
          </a:effectLst>
        </p:spPr>
      </p:pic>
      <p:sp>
        <p:nvSpPr>
          <p:cNvPr id="2" name="TextBox 1"/>
          <p:cNvSpPr txBox="1"/>
          <p:nvPr/>
        </p:nvSpPr>
        <p:spPr>
          <a:xfrm>
            <a:off x="732439" y="6178485"/>
            <a:ext cx="3595856" cy="276999"/>
          </a:xfrm>
          <a:prstGeom prst="rect">
            <a:avLst/>
          </a:prstGeom>
          <a:noFill/>
        </p:spPr>
        <p:txBody>
          <a:bodyPr wrap="none" rtlCol="0">
            <a:spAutoFit/>
          </a:bodyPr>
          <a:lstStyle/>
          <a:p>
            <a:r>
              <a:rPr lang="en-US" sz="1200" dirty="0" smtClean="0">
                <a:solidFill>
                  <a:schemeClr val="bg1"/>
                </a:solidFill>
                <a:latin typeface="Myriad Pro"/>
                <a:cs typeface="Myriad Pro"/>
              </a:rPr>
              <a:t>Netherlands, Belgium, Luxembourg, and France 2019</a:t>
            </a:r>
            <a:endParaRPr lang="en-US" sz="1200" dirty="0">
              <a:solidFill>
                <a:schemeClr val="bg1"/>
              </a:solidFill>
              <a:latin typeface="Myriad Pro"/>
              <a:cs typeface="Myriad Pro"/>
            </a:endParaRPr>
          </a:p>
        </p:txBody>
      </p:sp>
      <p:sp>
        <p:nvSpPr>
          <p:cNvPr id="9" name="TextBox 8"/>
          <p:cNvSpPr txBox="1"/>
          <p:nvPr/>
        </p:nvSpPr>
        <p:spPr>
          <a:xfrm>
            <a:off x="-35017" y="193762"/>
            <a:ext cx="9144000" cy="707886"/>
          </a:xfrm>
          <a:prstGeom prst="rect">
            <a:avLst/>
          </a:prstGeom>
          <a:noFill/>
        </p:spPr>
        <p:txBody>
          <a:bodyPr wrap="square" rtlCol="0">
            <a:spAutoFit/>
          </a:bodyPr>
          <a:lstStyle/>
          <a:p>
            <a:pPr algn="ctr"/>
            <a:r>
              <a:rPr lang="en-US" sz="4000" dirty="0">
                <a:solidFill>
                  <a:schemeClr val="accent1"/>
                </a:solidFill>
                <a:latin typeface="Myriad Pro"/>
                <a:ea typeface="+mj-ea"/>
                <a:cs typeface="Myriad Pro"/>
              </a:rPr>
              <a:t>K-State Horticulture Program</a:t>
            </a:r>
          </a:p>
        </p:txBody>
      </p:sp>
    </p:spTree>
    <p:extLst>
      <p:ext uri="{BB962C8B-B14F-4D97-AF65-F5344CB8AC3E}">
        <p14:creationId xmlns:p14="http://schemas.microsoft.com/office/powerpoint/2010/main" val="3088152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E175C-1182-F344-ACF7-1B7D48926FA3}"/>
              </a:ext>
            </a:extLst>
          </p:cNvPr>
          <p:cNvSpPr>
            <a:spLocks noGrp="1"/>
          </p:cNvSpPr>
          <p:nvPr>
            <p:ph type="title"/>
          </p:nvPr>
        </p:nvSpPr>
        <p:spPr>
          <a:xfrm>
            <a:off x="549275" y="15029"/>
            <a:ext cx="8042276" cy="839262"/>
          </a:xfrm>
        </p:spPr>
        <p:txBody>
          <a:bodyPr/>
          <a:lstStyle/>
          <a:p>
            <a:r>
              <a:rPr lang="en-US" sz="4000" dirty="0">
                <a:latin typeface="Myriad Pro"/>
                <a:cs typeface="Myriad Pro"/>
              </a:rPr>
              <a:t>K-State Horticulture Program</a:t>
            </a:r>
          </a:p>
        </p:txBody>
      </p:sp>
      <p:sp>
        <p:nvSpPr>
          <p:cNvPr id="4" name="Content Placeholder 3">
            <a:extLst>
              <a:ext uri="{FF2B5EF4-FFF2-40B4-BE49-F238E27FC236}">
                <a16:creationId xmlns="" xmlns:a16="http://schemas.microsoft.com/office/drawing/2014/main" id="{9E3C1EE9-593C-2D4B-9B83-C9161CDB462F}"/>
              </a:ext>
            </a:extLst>
          </p:cNvPr>
          <p:cNvSpPr>
            <a:spLocks noGrp="1"/>
          </p:cNvSpPr>
          <p:nvPr>
            <p:ph sz="half" idx="2"/>
          </p:nvPr>
        </p:nvSpPr>
        <p:spPr>
          <a:xfrm>
            <a:off x="682423" y="1363015"/>
            <a:ext cx="3882804" cy="1892417"/>
          </a:xfrm>
        </p:spPr>
        <p:txBody>
          <a:bodyPr>
            <a:normAutofit fontScale="92500"/>
          </a:bodyPr>
          <a:lstStyle/>
          <a:p>
            <a:pPr marL="0" indent="0" algn="ctr">
              <a:buNone/>
            </a:pPr>
            <a:r>
              <a:rPr lang="en-US" sz="2400" b="1" i="0" dirty="0" smtClean="0">
                <a:solidFill>
                  <a:schemeClr val="tx1"/>
                </a:solidFill>
                <a:latin typeface="Myriad Pro" panose="020B0503030403020204" pitchFamily="34" charset="0"/>
              </a:rPr>
              <a:t>Department Highlights</a:t>
            </a:r>
          </a:p>
          <a:p>
            <a:pPr marL="0" indent="0" algn="ctr">
              <a:buNone/>
            </a:pPr>
            <a:r>
              <a:rPr lang="en-US" sz="2400" i="1" dirty="0" smtClean="0">
                <a:solidFill>
                  <a:schemeClr val="tx1"/>
                </a:solidFill>
                <a:latin typeface="Myriad Pro" panose="020B0503030403020204" pitchFamily="34" charset="0"/>
              </a:rPr>
              <a:t>High Job Placement</a:t>
            </a:r>
          </a:p>
          <a:p>
            <a:pPr marL="0" indent="0" algn="ctr">
              <a:buNone/>
            </a:pPr>
            <a:r>
              <a:rPr lang="en-US" sz="2400" i="0" dirty="0" smtClean="0">
                <a:solidFill>
                  <a:schemeClr val="tx1"/>
                </a:solidFill>
                <a:latin typeface="Myriad Pro" panose="020B0503030403020204" pitchFamily="34" charset="0"/>
              </a:rPr>
              <a:t>Many students have more than one offer upon graduation</a:t>
            </a:r>
            <a:endParaRPr lang="en-US" sz="2400" i="0" dirty="0">
              <a:solidFill>
                <a:schemeClr val="tx1"/>
              </a:solidFill>
              <a:latin typeface="Myriad Pro" panose="020B0503030403020204" pitchFamily="34" charset="0"/>
            </a:endParaRPr>
          </a:p>
          <a:p>
            <a:pPr marL="0" indent="0" algn="ctr">
              <a:buNone/>
            </a:pPr>
            <a:endParaRPr lang="en-US" sz="2400" i="0" dirty="0">
              <a:solidFill>
                <a:schemeClr val="tx1"/>
              </a:solidFill>
              <a:latin typeface="Myriad Pro" panose="020B0503030403020204" pitchFamily="34" charset="0"/>
            </a:endParaRPr>
          </a:p>
        </p:txBody>
      </p:sp>
      <p:pic>
        <p:nvPicPr>
          <p:cNvPr id="9" name="Picture 8" descr="Screen Shot 2021-04-06 at 2.18.5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5025" y="3622032"/>
            <a:ext cx="3790202" cy="1765928"/>
          </a:xfrm>
          <a:prstGeom prst="rect">
            <a:avLst/>
          </a:prstGeom>
        </p:spPr>
      </p:pic>
      <p:pic>
        <p:nvPicPr>
          <p:cNvPr id="10" name="Picture 9">
            <a:extLst>
              <a:ext uri="{FF2B5EF4-FFF2-40B4-BE49-F238E27FC236}">
                <a16:creationId xmlns="" xmlns:a16="http://schemas.microsoft.com/office/drawing/2014/main" id="{7070BD75-5092-C64D-9170-5E6340B4C3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5395243" y="1363015"/>
            <a:ext cx="3525183" cy="5216370"/>
          </a:xfrm>
          <a:prstGeom prst="rect">
            <a:avLst/>
          </a:prstGeom>
          <a:ln>
            <a:noFill/>
          </a:ln>
          <a:effectLst>
            <a:softEdge rad="112500"/>
          </a:effectLst>
        </p:spPr>
      </p:pic>
    </p:spTree>
    <p:extLst>
      <p:ext uri="{BB962C8B-B14F-4D97-AF65-F5344CB8AC3E}">
        <p14:creationId xmlns:p14="http://schemas.microsoft.com/office/powerpoint/2010/main" val="3586297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050797"/>
          </a:xfrm>
        </p:spPr>
        <p:txBody>
          <a:bodyPr/>
          <a:lstStyle/>
          <a:p>
            <a:r>
              <a:rPr lang="en-US" sz="4800" dirty="0">
                <a:latin typeface="Myriad Pro"/>
                <a:cs typeface="Myriad Pro"/>
              </a:rPr>
              <a:t>K-State Horticulture </a:t>
            </a:r>
            <a:r>
              <a:rPr lang="en-US" sz="4800" dirty="0" smtClean="0">
                <a:latin typeface="Myriad Pro"/>
                <a:cs typeface="Myriad Pro"/>
              </a:rPr>
              <a:t>Program</a:t>
            </a:r>
            <a:endParaRPr lang="en-US" dirty="0"/>
          </a:p>
        </p:txBody>
      </p:sp>
      <p:sp>
        <p:nvSpPr>
          <p:cNvPr id="3" name="Content Placeholder 2"/>
          <p:cNvSpPr>
            <a:spLocks noGrp="1"/>
          </p:cNvSpPr>
          <p:nvPr>
            <p:ph sz="half" idx="1"/>
          </p:nvPr>
        </p:nvSpPr>
        <p:spPr>
          <a:xfrm>
            <a:off x="206039" y="1179754"/>
            <a:ext cx="4264599" cy="2200980"/>
          </a:xfrm>
        </p:spPr>
        <p:txBody>
          <a:bodyPr/>
          <a:lstStyle/>
          <a:p>
            <a:pPr marL="0" indent="0">
              <a:buClrTx/>
              <a:buSzPct val="75000"/>
              <a:buNone/>
            </a:pPr>
            <a:r>
              <a:rPr lang="en-US" b="1" dirty="0" smtClean="0">
                <a:solidFill>
                  <a:srgbClr val="000000"/>
                </a:solidFill>
                <a:latin typeface="Myriad Pro"/>
                <a:cs typeface="Myriad Pro"/>
              </a:rPr>
              <a:t>Great hands-on Learning Facilities</a:t>
            </a:r>
          </a:p>
        </p:txBody>
      </p:sp>
      <p:sp>
        <p:nvSpPr>
          <p:cNvPr id="5" name="TextBox 4"/>
          <p:cNvSpPr txBox="1"/>
          <p:nvPr/>
        </p:nvSpPr>
        <p:spPr>
          <a:xfrm>
            <a:off x="1407264" y="4294932"/>
            <a:ext cx="1423081" cy="369332"/>
          </a:xfrm>
          <a:prstGeom prst="rect">
            <a:avLst/>
          </a:prstGeom>
          <a:noFill/>
        </p:spPr>
        <p:txBody>
          <a:bodyPr wrap="none" rtlCol="0">
            <a:spAutoFit/>
          </a:bodyPr>
          <a:lstStyle/>
          <a:p>
            <a:r>
              <a:rPr lang="en-US" dirty="0" smtClean="0">
                <a:latin typeface="Myriad Pro"/>
                <a:cs typeface="Myriad Pro"/>
              </a:rPr>
              <a:t>KSU Gardens</a:t>
            </a:r>
            <a:endParaRPr lang="en-US" dirty="0">
              <a:latin typeface="Myriad Pro"/>
              <a:cs typeface="Myriad Pro"/>
            </a:endParaRPr>
          </a:p>
        </p:txBody>
      </p:sp>
      <p:sp>
        <p:nvSpPr>
          <p:cNvPr id="6" name="TextBox 5"/>
          <p:cNvSpPr txBox="1"/>
          <p:nvPr/>
        </p:nvSpPr>
        <p:spPr>
          <a:xfrm>
            <a:off x="3800767" y="6488668"/>
            <a:ext cx="2702814" cy="369332"/>
          </a:xfrm>
          <a:prstGeom prst="rect">
            <a:avLst/>
          </a:prstGeom>
          <a:noFill/>
        </p:spPr>
        <p:txBody>
          <a:bodyPr wrap="none" rtlCol="0">
            <a:spAutoFit/>
          </a:bodyPr>
          <a:lstStyle/>
          <a:p>
            <a:r>
              <a:rPr lang="en-US" dirty="0" smtClean="0">
                <a:latin typeface="Myriad Pro"/>
                <a:cs typeface="Myriad Pro"/>
              </a:rPr>
              <a:t>Rocky Ford </a:t>
            </a:r>
            <a:r>
              <a:rPr lang="en-US" dirty="0" err="1" smtClean="0">
                <a:latin typeface="Myriad Pro"/>
                <a:cs typeface="Myriad Pro"/>
              </a:rPr>
              <a:t>Turfgrass</a:t>
            </a:r>
            <a:r>
              <a:rPr lang="en-US" dirty="0" smtClean="0">
                <a:latin typeface="Myriad Pro"/>
                <a:cs typeface="Myriad Pro"/>
              </a:rPr>
              <a:t> Plots</a:t>
            </a:r>
            <a:endParaRPr lang="en-US" dirty="0">
              <a:latin typeface="Myriad Pro"/>
              <a:cs typeface="Myriad Pro"/>
            </a:endParaRPr>
          </a:p>
        </p:txBody>
      </p:sp>
      <p:sp>
        <p:nvSpPr>
          <p:cNvPr id="7" name="TextBox 6"/>
          <p:cNvSpPr txBox="1"/>
          <p:nvPr/>
        </p:nvSpPr>
        <p:spPr>
          <a:xfrm>
            <a:off x="7014572" y="4017933"/>
            <a:ext cx="1801946" cy="646331"/>
          </a:xfrm>
          <a:prstGeom prst="rect">
            <a:avLst/>
          </a:prstGeom>
          <a:noFill/>
        </p:spPr>
        <p:txBody>
          <a:bodyPr wrap="square" rtlCol="0">
            <a:spAutoFit/>
          </a:bodyPr>
          <a:lstStyle/>
          <a:p>
            <a:pPr algn="ctr"/>
            <a:r>
              <a:rPr lang="en-US" dirty="0" smtClean="0">
                <a:latin typeface="Myriad Pro"/>
                <a:cs typeface="Myriad Pro"/>
              </a:rPr>
              <a:t>Willow Lake Student Farm</a:t>
            </a:r>
            <a:endParaRPr lang="en-US" dirty="0">
              <a:latin typeface="Myriad Pro"/>
              <a:cs typeface="Myriad Pro"/>
            </a:endParaRPr>
          </a:p>
        </p:txBody>
      </p:sp>
      <p:pic>
        <p:nvPicPr>
          <p:cNvPr id="8" name="Picture 7" descr="090526campus0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095" y="1578820"/>
            <a:ext cx="4265543" cy="2696437"/>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3269868" y="3878406"/>
            <a:ext cx="3604319" cy="2703240"/>
          </a:xfrm>
          <a:prstGeom prst="rect">
            <a:avLst/>
          </a:prstGeom>
          <a:ln>
            <a:noFill/>
          </a:ln>
          <a:effectLst>
            <a:softEdge rad="112500"/>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1352" y="1179754"/>
            <a:ext cx="3857711" cy="2893283"/>
          </a:xfrm>
          <a:prstGeom prst="rect">
            <a:avLst/>
          </a:prstGeom>
          <a:ln>
            <a:noFill/>
          </a:ln>
          <a:effectLst>
            <a:softEdge rad="112500"/>
          </a:effectLst>
        </p:spPr>
      </p:pic>
    </p:spTree>
    <p:extLst>
      <p:ext uri="{BB962C8B-B14F-4D97-AF65-F5344CB8AC3E}">
        <p14:creationId xmlns:p14="http://schemas.microsoft.com/office/powerpoint/2010/main" val="450571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007895"/>
          </a:xfrm>
        </p:spPr>
        <p:txBody>
          <a:bodyPr/>
          <a:lstStyle/>
          <a:p>
            <a:r>
              <a:rPr lang="en-US" dirty="0" smtClean="0">
                <a:latin typeface="Myriad Pro"/>
                <a:cs typeface="Myriad Pro"/>
              </a:rPr>
              <a:t>For additional information:</a:t>
            </a:r>
            <a:endParaRPr lang="en-US" dirty="0">
              <a:latin typeface="Myriad Pro"/>
              <a:cs typeface="Myriad Pro"/>
            </a:endParaRPr>
          </a:p>
        </p:txBody>
      </p:sp>
      <p:sp>
        <p:nvSpPr>
          <p:cNvPr id="3" name="Content Placeholder 2"/>
          <p:cNvSpPr>
            <a:spLocks noGrp="1"/>
          </p:cNvSpPr>
          <p:nvPr>
            <p:ph sz="half" idx="1"/>
          </p:nvPr>
        </p:nvSpPr>
        <p:spPr>
          <a:xfrm>
            <a:off x="343332" y="1431993"/>
            <a:ext cx="4135885" cy="4343400"/>
          </a:xfrm>
        </p:spPr>
        <p:txBody>
          <a:bodyPr>
            <a:normAutofit/>
          </a:bodyPr>
          <a:lstStyle/>
          <a:p>
            <a:pPr algn="ctr">
              <a:buClrTx/>
              <a:buSzPct val="75000"/>
            </a:pPr>
            <a:r>
              <a:rPr lang="en-US" sz="2800" dirty="0" smtClean="0">
                <a:solidFill>
                  <a:srgbClr val="000000"/>
                </a:solidFill>
                <a:latin typeface="Myriad Pro"/>
                <a:cs typeface="Myriad Pro"/>
              </a:rPr>
              <a:t>Talk to your teacher!</a:t>
            </a:r>
          </a:p>
          <a:p>
            <a:pPr algn="ctr">
              <a:buClrTx/>
              <a:buSzPct val="75000"/>
            </a:pPr>
            <a:r>
              <a:rPr lang="en-US" sz="2800" dirty="0" smtClean="0">
                <a:solidFill>
                  <a:srgbClr val="000000"/>
                </a:solidFill>
                <a:latin typeface="Myriad Pro"/>
                <a:cs typeface="Myriad Pro"/>
              </a:rPr>
              <a:t>Talk to your guidance counselor!</a:t>
            </a:r>
          </a:p>
          <a:p>
            <a:pPr algn="ctr">
              <a:buClrTx/>
              <a:buSzPct val="75000"/>
            </a:pPr>
            <a:r>
              <a:rPr lang="en-US" sz="2800" dirty="0" smtClean="0">
                <a:solidFill>
                  <a:srgbClr val="000000"/>
                </a:solidFill>
                <a:latin typeface="Myriad Pro"/>
                <a:cs typeface="Myriad Pro"/>
              </a:rPr>
              <a:t>Visit campus!</a:t>
            </a:r>
            <a:endParaRPr lang="en-US" sz="2800" dirty="0">
              <a:solidFill>
                <a:srgbClr val="000000"/>
              </a:solidFill>
              <a:latin typeface="Myriad Pro"/>
              <a:cs typeface="Myriad Pro"/>
            </a:endParaRPr>
          </a:p>
        </p:txBody>
      </p:sp>
      <p:sp>
        <p:nvSpPr>
          <p:cNvPr id="4" name="Content Placeholder 3"/>
          <p:cNvSpPr>
            <a:spLocks noGrp="1"/>
          </p:cNvSpPr>
          <p:nvPr>
            <p:ph sz="half" idx="2"/>
          </p:nvPr>
        </p:nvSpPr>
        <p:spPr>
          <a:xfrm>
            <a:off x="4751071" y="1427632"/>
            <a:ext cx="3840480" cy="2098014"/>
          </a:xfrm>
        </p:spPr>
        <p:txBody>
          <a:bodyPr/>
          <a:lstStyle/>
          <a:p>
            <a:pPr>
              <a:buClrTx/>
              <a:buSzPct val="75000"/>
            </a:pPr>
            <a:r>
              <a:rPr lang="en-US" dirty="0" smtClean="0">
                <a:solidFill>
                  <a:srgbClr val="000000"/>
                </a:solidFill>
                <a:latin typeface="Myriad Pro"/>
                <a:cs typeface="Myriad Pro"/>
              </a:rPr>
              <a:t>Visit the Horticulture and Natural Resources Homepage</a:t>
            </a:r>
          </a:p>
          <a:p>
            <a:pPr lvl="1">
              <a:buClrTx/>
              <a:buSzPct val="75000"/>
            </a:pPr>
            <a:r>
              <a:rPr lang="en-US" dirty="0" smtClean="0">
                <a:solidFill>
                  <a:srgbClr val="000000"/>
                </a:solidFill>
                <a:latin typeface="Myriad Pro"/>
                <a:cs typeface="Myriad Pro"/>
                <a:hlinkClick r:id="rId3"/>
              </a:rPr>
              <a:t>www.hnr.k-state.edu</a:t>
            </a:r>
            <a:endParaRPr lang="en-US" dirty="0" smtClean="0">
              <a:solidFill>
                <a:srgbClr val="000000"/>
              </a:solidFill>
              <a:latin typeface="Myriad Pro"/>
              <a:cs typeface="Myriad Pro"/>
            </a:endParaRPr>
          </a:p>
          <a:p>
            <a:pPr lvl="1">
              <a:buClrTx/>
              <a:buSzPct val="75000"/>
            </a:pPr>
            <a:endParaRPr lang="en-US" dirty="0">
              <a:solidFill>
                <a:srgbClr val="000000"/>
              </a:solidFill>
              <a:latin typeface="Myriad Pro"/>
              <a:cs typeface="Myriad Pro"/>
            </a:endParaRPr>
          </a:p>
          <a:p>
            <a:pPr lvl="1">
              <a:buClrTx/>
              <a:buSzPct val="75000"/>
            </a:pPr>
            <a:endParaRPr lang="en-US" dirty="0">
              <a:solidFill>
                <a:srgbClr val="000000"/>
              </a:solidFill>
              <a:latin typeface="Myriad Pro"/>
              <a:cs typeface="Myriad Pro"/>
            </a:endParaRPr>
          </a:p>
        </p:txBody>
      </p:sp>
      <p:pic>
        <p:nvPicPr>
          <p:cNvPr id="5" name="Picture 4" descr="Screen Shot 2021-09-23 at 10.45.58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6444" y="2754354"/>
            <a:ext cx="4075239" cy="3666038"/>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3332" y="5182649"/>
            <a:ext cx="411785" cy="454769"/>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9357" y="5736851"/>
            <a:ext cx="415760" cy="413499"/>
          </a:xfrm>
          <a:prstGeom prst="rect">
            <a:avLst/>
          </a:prstGeom>
        </p:spPr>
      </p:pic>
      <p:sp>
        <p:nvSpPr>
          <p:cNvPr id="9" name="TextBox 8"/>
          <p:cNvSpPr txBox="1"/>
          <p:nvPr/>
        </p:nvSpPr>
        <p:spPr>
          <a:xfrm>
            <a:off x="866669" y="5208390"/>
            <a:ext cx="1402948" cy="369332"/>
          </a:xfrm>
          <a:prstGeom prst="rect">
            <a:avLst/>
          </a:prstGeom>
          <a:noFill/>
        </p:spPr>
        <p:txBody>
          <a:bodyPr wrap="none" rtlCol="0">
            <a:spAutoFit/>
          </a:bodyPr>
          <a:lstStyle/>
          <a:p>
            <a:r>
              <a:rPr lang="en-US" dirty="0" smtClean="0">
                <a:latin typeface="Myriad Pro"/>
                <a:cs typeface="Myriad Pro"/>
              </a:rPr>
              <a:t>@</a:t>
            </a:r>
            <a:r>
              <a:rPr lang="en-US" dirty="0" err="1" smtClean="0">
                <a:latin typeface="Myriad Pro"/>
                <a:cs typeface="Myriad Pro"/>
              </a:rPr>
              <a:t>KStateHNR</a:t>
            </a:r>
            <a:endParaRPr lang="en-US" dirty="0">
              <a:latin typeface="Myriad Pro"/>
              <a:cs typeface="Myriad Pro"/>
            </a:endParaRPr>
          </a:p>
        </p:txBody>
      </p:sp>
      <p:sp>
        <p:nvSpPr>
          <p:cNvPr id="10" name="TextBox 9"/>
          <p:cNvSpPr txBox="1"/>
          <p:nvPr/>
        </p:nvSpPr>
        <p:spPr>
          <a:xfrm>
            <a:off x="941841" y="5637418"/>
            <a:ext cx="3169890" cy="584776"/>
          </a:xfrm>
          <a:prstGeom prst="rect">
            <a:avLst/>
          </a:prstGeom>
          <a:noFill/>
        </p:spPr>
        <p:txBody>
          <a:bodyPr wrap="none" rtlCol="0">
            <a:spAutoFit/>
          </a:bodyPr>
          <a:lstStyle/>
          <a:p>
            <a:r>
              <a:rPr lang="en-US" sz="1600" dirty="0" smtClean="0">
                <a:latin typeface="Myriad Pro"/>
                <a:cs typeface="Myriad Pro"/>
              </a:rPr>
              <a:t>K-State Department of</a:t>
            </a:r>
          </a:p>
          <a:p>
            <a:r>
              <a:rPr lang="en-US" sz="1600" dirty="0" smtClean="0">
                <a:latin typeface="Myriad Pro"/>
                <a:cs typeface="Myriad Pro"/>
              </a:rPr>
              <a:t>Horticulture and Natural Resources</a:t>
            </a:r>
            <a:endParaRPr lang="en-US" sz="1600" dirty="0">
              <a:latin typeface="Myriad Pro"/>
              <a:cs typeface="Myriad Pro"/>
            </a:endParaRPr>
          </a:p>
        </p:txBody>
      </p:sp>
      <p:sp>
        <p:nvSpPr>
          <p:cNvPr id="12" name="TextBox 11"/>
          <p:cNvSpPr txBox="1"/>
          <p:nvPr/>
        </p:nvSpPr>
        <p:spPr>
          <a:xfrm>
            <a:off x="941841" y="6306129"/>
            <a:ext cx="1005403" cy="338554"/>
          </a:xfrm>
          <a:prstGeom prst="rect">
            <a:avLst/>
          </a:prstGeom>
          <a:noFill/>
        </p:spPr>
        <p:txBody>
          <a:bodyPr wrap="none" rtlCol="0">
            <a:spAutoFit/>
          </a:bodyPr>
          <a:lstStyle/>
          <a:p>
            <a:r>
              <a:rPr lang="en-US" sz="1600" dirty="0" err="1" smtClean="0">
                <a:latin typeface="Myriad Pro"/>
                <a:cs typeface="Myriad Pro"/>
              </a:rPr>
              <a:t>kstatehnr</a:t>
            </a:r>
            <a:endParaRPr lang="en-US" sz="1600" dirty="0">
              <a:latin typeface="Myriad Pro"/>
              <a:cs typeface="Myriad Pro"/>
            </a:endParaRPr>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9686" y="6263464"/>
            <a:ext cx="405431" cy="405431"/>
          </a:xfrm>
          <a:prstGeom prst="rect">
            <a:avLst/>
          </a:prstGeom>
        </p:spPr>
      </p:pic>
    </p:spTree>
    <p:extLst>
      <p:ext uri="{BB962C8B-B14F-4D97-AF65-F5344CB8AC3E}">
        <p14:creationId xmlns:p14="http://schemas.microsoft.com/office/powerpoint/2010/main" val="4138988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050797"/>
          </a:xfrm>
        </p:spPr>
        <p:txBody>
          <a:bodyPr/>
          <a:lstStyle/>
          <a:p>
            <a:r>
              <a:rPr lang="en-US" dirty="0" smtClean="0"/>
              <a:t>Other Degree Programs</a:t>
            </a:r>
            <a:endParaRPr lang="en-US" dirty="0"/>
          </a:p>
        </p:txBody>
      </p:sp>
      <p:sp>
        <p:nvSpPr>
          <p:cNvPr id="3" name="Content Placeholder 2"/>
          <p:cNvSpPr>
            <a:spLocks noGrp="1"/>
          </p:cNvSpPr>
          <p:nvPr>
            <p:ph sz="half" idx="1"/>
          </p:nvPr>
        </p:nvSpPr>
        <p:spPr>
          <a:xfrm>
            <a:off x="549274" y="1600201"/>
            <a:ext cx="8108834" cy="4343400"/>
          </a:xfrm>
        </p:spPr>
        <p:txBody>
          <a:bodyPr/>
          <a:lstStyle/>
          <a:p>
            <a:pPr marL="0" indent="0">
              <a:buClrTx/>
              <a:buSzPct val="75000"/>
              <a:buNone/>
            </a:pPr>
            <a:r>
              <a:rPr lang="en-US" b="1" dirty="0" smtClean="0">
                <a:solidFill>
                  <a:schemeClr val="tx1"/>
                </a:solidFill>
              </a:rPr>
              <a:t>Bachelor’s degree may not be of interest!  That is </a:t>
            </a:r>
            <a:r>
              <a:rPr lang="en-US" b="1" i="1" dirty="0" smtClean="0">
                <a:solidFill>
                  <a:schemeClr val="tx1"/>
                </a:solidFill>
              </a:rPr>
              <a:t>fine</a:t>
            </a:r>
            <a:r>
              <a:rPr lang="en-US" b="1" dirty="0" smtClean="0">
                <a:solidFill>
                  <a:schemeClr val="tx1"/>
                </a:solidFill>
              </a:rPr>
              <a:t>!</a:t>
            </a:r>
          </a:p>
          <a:p>
            <a:pPr lvl="1">
              <a:buClrTx/>
              <a:buSzPct val="75000"/>
            </a:pPr>
            <a:r>
              <a:rPr lang="en-US" dirty="0" smtClean="0">
                <a:solidFill>
                  <a:schemeClr val="tx1"/>
                </a:solidFill>
              </a:rPr>
              <a:t>Many benefits associated with 4-year degree, but it </a:t>
            </a:r>
            <a:r>
              <a:rPr lang="en-US" dirty="0" err="1" smtClean="0">
                <a:solidFill>
                  <a:schemeClr val="tx1"/>
                </a:solidFill>
              </a:rPr>
              <a:t>doesn</a:t>
            </a:r>
            <a:r>
              <a:rPr lang="uk-UA" dirty="0" smtClean="0">
                <a:solidFill>
                  <a:schemeClr val="tx1"/>
                </a:solidFill>
              </a:rPr>
              <a:t>’</a:t>
            </a:r>
            <a:r>
              <a:rPr lang="en-US" dirty="0" smtClean="0">
                <a:solidFill>
                  <a:schemeClr val="tx1"/>
                </a:solidFill>
              </a:rPr>
              <a:t>t mean we don’t have great horticulturists and agriculturists in the field</a:t>
            </a:r>
          </a:p>
          <a:p>
            <a:pPr marL="0" indent="0">
              <a:buClrTx/>
              <a:buSzPct val="75000"/>
              <a:buNone/>
            </a:pPr>
            <a:r>
              <a:rPr lang="en-US" sz="2600" dirty="0" smtClean="0">
                <a:solidFill>
                  <a:schemeClr val="tx1"/>
                </a:solidFill>
              </a:rPr>
              <a:t>Community Colleges or Associates Degree Programs!</a:t>
            </a:r>
          </a:p>
          <a:p>
            <a:pPr marL="0" indent="0">
              <a:buClrTx/>
              <a:buSzPct val="75000"/>
              <a:buNone/>
            </a:pPr>
            <a:r>
              <a:rPr lang="en-US" sz="2600" dirty="0">
                <a:solidFill>
                  <a:schemeClr val="tx1"/>
                </a:solidFill>
              </a:rPr>
              <a:t>	</a:t>
            </a:r>
            <a:r>
              <a:rPr lang="en-US" sz="2600" dirty="0" smtClean="0">
                <a:solidFill>
                  <a:schemeClr val="tx1"/>
                </a:solidFill>
              </a:rPr>
              <a:t>Looking for practical and hands-on training</a:t>
            </a:r>
          </a:p>
          <a:p>
            <a:pPr marL="0" indent="0">
              <a:buClrTx/>
              <a:buSzPct val="75000"/>
              <a:buNone/>
            </a:pPr>
            <a:r>
              <a:rPr lang="en-US" sz="2600" dirty="0" smtClean="0">
                <a:solidFill>
                  <a:schemeClr val="tx1"/>
                </a:solidFill>
              </a:rPr>
              <a:t>Johnson County Community College</a:t>
            </a:r>
          </a:p>
          <a:p>
            <a:pPr marL="0" indent="0">
              <a:buClrTx/>
              <a:buSzPct val="75000"/>
              <a:buNone/>
            </a:pPr>
            <a:r>
              <a:rPr lang="en-US" sz="2600" dirty="0" smtClean="0">
                <a:solidFill>
                  <a:schemeClr val="tx1"/>
                </a:solidFill>
              </a:rPr>
              <a:t>Coffeyville Community College</a:t>
            </a:r>
          </a:p>
          <a:p>
            <a:pPr marL="0" indent="0">
              <a:buClrTx/>
              <a:buSzPct val="75000"/>
              <a:buNone/>
            </a:pPr>
            <a:endParaRPr lang="en-US" sz="2600" dirty="0">
              <a:solidFill>
                <a:schemeClr val="tx1"/>
              </a:solidFill>
            </a:endParaRPr>
          </a:p>
        </p:txBody>
      </p:sp>
    </p:spTree>
    <p:extLst>
      <p:ext uri="{BB962C8B-B14F-4D97-AF65-F5344CB8AC3E}">
        <p14:creationId xmlns:p14="http://schemas.microsoft.com/office/powerpoint/2010/main" val="394248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10" y="139977"/>
            <a:ext cx="8892206" cy="882810"/>
          </a:xfrm>
        </p:spPr>
        <p:txBody>
          <a:bodyPr>
            <a:normAutofit/>
          </a:bodyPr>
          <a:lstStyle/>
          <a:p>
            <a:r>
              <a:rPr lang="en-US" b="0" dirty="0" smtClean="0">
                <a:latin typeface="Myriad Pro"/>
                <a:cs typeface="Myriad Pro"/>
              </a:rPr>
              <a:t>When considering a profession…</a:t>
            </a:r>
            <a:endParaRPr lang="en-US" b="0" dirty="0">
              <a:latin typeface="Myriad Pro"/>
              <a:cs typeface="Myriad Pro"/>
            </a:endParaRPr>
          </a:p>
        </p:txBody>
      </p:sp>
      <p:sp>
        <p:nvSpPr>
          <p:cNvPr id="3" name="Content Placeholder 2"/>
          <p:cNvSpPr>
            <a:spLocks noGrp="1"/>
          </p:cNvSpPr>
          <p:nvPr>
            <p:ph sz="half" idx="1"/>
          </p:nvPr>
        </p:nvSpPr>
        <p:spPr>
          <a:xfrm>
            <a:off x="512242" y="1309550"/>
            <a:ext cx="4338959" cy="2185287"/>
          </a:xfrm>
        </p:spPr>
        <p:txBody>
          <a:bodyPr>
            <a:noAutofit/>
          </a:bodyPr>
          <a:lstStyle/>
          <a:p>
            <a:pPr marL="0" indent="0">
              <a:buNone/>
            </a:pPr>
            <a:r>
              <a:rPr lang="en-US" sz="2800" dirty="0" smtClean="0">
                <a:solidFill>
                  <a:schemeClr val="tx1"/>
                </a:solidFill>
                <a:latin typeface="Myriad Pro"/>
                <a:cs typeface="Myriad Pro"/>
              </a:rPr>
              <a:t>Would you prefer to be</a:t>
            </a:r>
            <a:r>
              <a:rPr lang="is-IS" sz="2800" dirty="0" smtClean="0">
                <a:solidFill>
                  <a:schemeClr val="tx1"/>
                </a:solidFill>
                <a:latin typeface="Myriad Pro"/>
                <a:cs typeface="Myriad Pro"/>
              </a:rPr>
              <a:t>…</a:t>
            </a:r>
          </a:p>
          <a:p>
            <a:pPr marL="0" indent="0">
              <a:buNone/>
            </a:pPr>
            <a:endParaRPr lang="is-IS" sz="2800" dirty="0" smtClean="0">
              <a:solidFill>
                <a:schemeClr val="tx1"/>
              </a:solidFill>
              <a:latin typeface="Myriad Pro"/>
              <a:cs typeface="Myriad Pro"/>
            </a:endParaRPr>
          </a:p>
          <a:p>
            <a:pPr marL="0" indent="0">
              <a:buNone/>
            </a:pPr>
            <a:r>
              <a:rPr lang="en-US" sz="2800" dirty="0" smtClean="0">
                <a:solidFill>
                  <a:schemeClr val="tx1"/>
                </a:solidFill>
                <a:latin typeface="Myriad Pro"/>
                <a:cs typeface="Myriad Pro"/>
              </a:rPr>
              <a:t>W</a:t>
            </a:r>
            <a:r>
              <a:rPr lang="is-IS" sz="2800" dirty="0" smtClean="0">
                <a:solidFill>
                  <a:schemeClr val="tx1"/>
                </a:solidFill>
                <a:latin typeface="Myriad Pro"/>
                <a:cs typeface="Myriad Pro"/>
              </a:rPr>
              <a:t>orking outdoors? 							</a:t>
            </a:r>
            <a:endParaRPr lang="is-IS" sz="2800" dirty="0">
              <a:solidFill>
                <a:schemeClr val="tx1"/>
              </a:solidFill>
              <a:latin typeface="Myriad Pro"/>
              <a:cs typeface="Myriad Pro"/>
            </a:endParaRPr>
          </a:p>
          <a:p>
            <a:pPr marL="0" indent="0">
              <a:buNone/>
            </a:pPr>
            <a:endParaRPr lang="en-US" sz="2800" dirty="0" smtClean="0">
              <a:solidFill>
                <a:schemeClr val="tx1"/>
              </a:solidFill>
              <a:latin typeface="Myriad Pro"/>
              <a:cs typeface="Myriad Pro"/>
            </a:endParaRPr>
          </a:p>
          <a:p>
            <a:endParaRPr lang="en-US" sz="2800" dirty="0" smtClean="0">
              <a:solidFill>
                <a:schemeClr val="tx1"/>
              </a:solidFill>
              <a:latin typeface="Myriad Pro"/>
              <a:cs typeface="Myriad Pro"/>
            </a:endParaRPr>
          </a:p>
          <a:p>
            <a:endParaRPr lang="en-US" sz="2800" dirty="0">
              <a:solidFill>
                <a:schemeClr val="tx1"/>
              </a:solidFill>
              <a:latin typeface="Myriad Pro"/>
              <a:cs typeface="Myriad Pro"/>
            </a:endParaRPr>
          </a:p>
          <a:p>
            <a:endParaRPr lang="en-US" sz="2800" dirty="0" smtClean="0">
              <a:solidFill>
                <a:schemeClr val="tx1"/>
              </a:solidFill>
              <a:latin typeface="Myriad Pro"/>
              <a:cs typeface="Myriad Pro"/>
            </a:endParaRPr>
          </a:p>
        </p:txBody>
      </p:sp>
      <p:sp>
        <p:nvSpPr>
          <p:cNvPr id="9" name="Down Arrow 8"/>
          <p:cNvSpPr/>
          <p:nvPr/>
        </p:nvSpPr>
        <p:spPr>
          <a:xfrm>
            <a:off x="6655945" y="3126524"/>
            <a:ext cx="605477" cy="2067367"/>
          </a:xfrm>
          <a:prstGeom prst="downArrow">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1615419" y="3131179"/>
            <a:ext cx="605477" cy="2067367"/>
          </a:xfrm>
          <a:prstGeom prst="downArrow">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a:spLocks noGrp="1"/>
          </p:cNvSpPr>
          <p:nvPr>
            <p:ph sz="half" idx="1"/>
          </p:nvPr>
        </p:nvSpPr>
        <p:spPr>
          <a:xfrm>
            <a:off x="5560873" y="2541516"/>
            <a:ext cx="3246145" cy="521956"/>
          </a:xfrm>
        </p:spPr>
        <p:txBody>
          <a:bodyPr>
            <a:noAutofit/>
          </a:bodyPr>
          <a:lstStyle/>
          <a:p>
            <a:pPr marL="0" indent="0">
              <a:buNone/>
            </a:pPr>
            <a:r>
              <a:rPr lang="is-IS" sz="2800" dirty="0" smtClean="0">
                <a:solidFill>
                  <a:schemeClr val="tx1"/>
                </a:solidFill>
                <a:latin typeface="Myriad Pro"/>
                <a:cs typeface="Myriad Pro"/>
              </a:rPr>
              <a:t>Working indoors?</a:t>
            </a:r>
            <a:endParaRPr lang="en-US" sz="2800" dirty="0">
              <a:solidFill>
                <a:schemeClr val="tx1"/>
              </a:solidFill>
              <a:latin typeface="Myriad Pro"/>
              <a:cs typeface="Myriad Pro"/>
            </a:endParaRPr>
          </a:p>
          <a:p>
            <a:endParaRPr lang="en-US" sz="2800" dirty="0" smtClean="0">
              <a:solidFill>
                <a:schemeClr val="tx1"/>
              </a:solidFill>
              <a:latin typeface="Myriad Pro"/>
              <a:cs typeface="Myriad Pro"/>
            </a:endParaRPr>
          </a:p>
        </p:txBody>
      </p:sp>
      <p:sp>
        <p:nvSpPr>
          <p:cNvPr id="13" name="Content Placeholder 2"/>
          <p:cNvSpPr>
            <a:spLocks noGrp="1"/>
          </p:cNvSpPr>
          <p:nvPr>
            <p:ph sz="half" idx="1"/>
          </p:nvPr>
        </p:nvSpPr>
        <p:spPr>
          <a:xfrm>
            <a:off x="177210" y="5237867"/>
            <a:ext cx="3866573" cy="1181245"/>
          </a:xfrm>
        </p:spPr>
        <p:txBody>
          <a:bodyPr>
            <a:noAutofit/>
          </a:bodyPr>
          <a:lstStyle/>
          <a:p>
            <a:pPr marL="0" indent="0" algn="ctr">
              <a:buNone/>
            </a:pPr>
            <a:r>
              <a:rPr lang="en-US" sz="2400" dirty="0" smtClean="0">
                <a:solidFill>
                  <a:schemeClr val="tx1"/>
                </a:solidFill>
                <a:latin typeface="Myriad Pro"/>
                <a:cs typeface="Myriad Pro"/>
              </a:rPr>
              <a:t>Horticulture and Plant Science career opportunities for you!</a:t>
            </a:r>
            <a:endParaRPr lang="en-US" sz="2400" dirty="0">
              <a:solidFill>
                <a:schemeClr val="tx1"/>
              </a:solidFill>
              <a:latin typeface="Myriad Pro"/>
              <a:cs typeface="Myriad Pro"/>
            </a:endParaRPr>
          </a:p>
          <a:p>
            <a:pPr algn="ctr"/>
            <a:endParaRPr lang="en-US" sz="2400" dirty="0" smtClean="0">
              <a:solidFill>
                <a:schemeClr val="tx1"/>
              </a:solidFill>
              <a:latin typeface="Myriad Pro"/>
              <a:cs typeface="Myriad Pro"/>
            </a:endParaRPr>
          </a:p>
        </p:txBody>
      </p:sp>
      <p:sp>
        <p:nvSpPr>
          <p:cNvPr id="14" name="Content Placeholder 2"/>
          <p:cNvSpPr>
            <a:spLocks noGrp="1"/>
          </p:cNvSpPr>
          <p:nvPr>
            <p:ph sz="half" idx="1"/>
          </p:nvPr>
        </p:nvSpPr>
        <p:spPr>
          <a:xfrm>
            <a:off x="5058458" y="5237867"/>
            <a:ext cx="4010958" cy="1181245"/>
          </a:xfrm>
        </p:spPr>
        <p:txBody>
          <a:bodyPr>
            <a:noAutofit/>
          </a:bodyPr>
          <a:lstStyle/>
          <a:p>
            <a:pPr marL="0" indent="0" algn="ctr">
              <a:buNone/>
            </a:pPr>
            <a:r>
              <a:rPr lang="en-US" sz="2400" dirty="0">
                <a:solidFill>
                  <a:schemeClr val="tx1"/>
                </a:solidFill>
                <a:latin typeface="Myriad Pro"/>
                <a:cs typeface="Myriad Pro"/>
              </a:rPr>
              <a:t>Horticulture and Plant Science career </a:t>
            </a:r>
            <a:r>
              <a:rPr lang="en-US" sz="2400" dirty="0" smtClean="0">
                <a:solidFill>
                  <a:schemeClr val="tx1"/>
                </a:solidFill>
                <a:latin typeface="Myriad Pro"/>
                <a:cs typeface="Myriad Pro"/>
              </a:rPr>
              <a:t>opportunities for you!</a:t>
            </a:r>
            <a:endParaRPr lang="en-US" sz="2400" dirty="0">
              <a:solidFill>
                <a:schemeClr val="tx1"/>
              </a:solidFill>
              <a:latin typeface="Myriad Pro"/>
              <a:cs typeface="Myriad Pro"/>
            </a:endParaRPr>
          </a:p>
          <a:p>
            <a:pPr algn="ctr"/>
            <a:endParaRPr lang="en-US" sz="2400" dirty="0" smtClean="0">
              <a:solidFill>
                <a:schemeClr val="tx1"/>
              </a:solidFill>
              <a:latin typeface="Myriad Pro"/>
              <a:cs typeface="Myriad Pro"/>
            </a:endParaRPr>
          </a:p>
        </p:txBody>
      </p:sp>
    </p:spTree>
    <p:extLst>
      <p:ext uri="{BB962C8B-B14F-4D97-AF65-F5344CB8AC3E}">
        <p14:creationId xmlns:p14="http://schemas.microsoft.com/office/powerpoint/2010/main" val="1070974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19915"/>
          </a:xfrm>
        </p:spPr>
        <p:txBody>
          <a:bodyPr/>
          <a:lstStyle/>
          <a:p>
            <a:r>
              <a:rPr lang="en-US" dirty="0" smtClean="0">
                <a:latin typeface="Myriad Pro"/>
                <a:cs typeface="Myriad Pro"/>
              </a:rPr>
              <a:t>Project funded by:</a:t>
            </a:r>
            <a:endParaRPr lang="en-US" dirty="0">
              <a:latin typeface="Myriad Pro"/>
              <a:cs typeface="Myriad Pro"/>
            </a:endParaRPr>
          </a:p>
        </p:txBody>
      </p:sp>
      <p:sp>
        <p:nvSpPr>
          <p:cNvPr id="3" name="Content Placeholder 2"/>
          <p:cNvSpPr>
            <a:spLocks noGrp="1"/>
          </p:cNvSpPr>
          <p:nvPr>
            <p:ph idx="1"/>
          </p:nvPr>
        </p:nvSpPr>
        <p:spPr/>
        <p:txBody>
          <a:bodyPr/>
          <a:lstStyle/>
          <a:p>
            <a:pPr marL="0" indent="0">
              <a:buNone/>
            </a:pPr>
            <a:r>
              <a:rPr lang="en-US" altLang="en-US" dirty="0">
                <a:solidFill>
                  <a:srgbClr val="000000"/>
                </a:solidFill>
                <a:latin typeface="Myriad Pro"/>
                <a:cs typeface="Myriad Pro"/>
              </a:rPr>
              <a:t>USDA Secondary Education, Two-Year Postsecondary Education, and Agriculture in the K-12 Classroom Challenge Grant (SPECA) Award No. 2017-38414-26963</a:t>
            </a:r>
          </a:p>
          <a:p>
            <a:endParaRPr lang="en-US" dirty="0">
              <a:solidFill>
                <a:srgbClr val="000000"/>
              </a:solidFill>
              <a:latin typeface="Myriad Pro"/>
              <a:cs typeface="Myriad Pro"/>
            </a:endParaRPr>
          </a:p>
        </p:txBody>
      </p:sp>
      <p:pic>
        <p:nvPicPr>
          <p:cNvPr id="4" name="Picture 146" descr="USDA NIFA Grants - Government Grants News And Applic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838" y="3974488"/>
            <a:ext cx="5407819"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5" descr="Image result for k-state research and extension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33184" y="4093374"/>
            <a:ext cx="3052763"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0184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k-State Grand challenges">
            <a:extLst>
              <a:ext uri="{FF2B5EF4-FFF2-40B4-BE49-F238E27FC236}">
                <a16:creationId xmlns:a16="http://schemas.microsoft.com/office/drawing/2014/main" xmlns="" id="{2E00416D-5316-2249-BBDB-34C587014F81}"/>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205" b="99699" l="0" r="98433"/>
                    </a14:imgEffect>
                  </a14:imgLayer>
                </a14:imgProps>
              </a:ext>
              <a:ext uri="{28A0092B-C50C-407E-A947-70E740481C1C}">
                <a14:useLocalDpi xmlns:a14="http://schemas.microsoft.com/office/drawing/2010/main"/>
              </a:ext>
            </a:extLst>
          </a:blip>
          <a:srcRect/>
          <a:stretch>
            <a:fillRect/>
          </a:stretch>
        </p:blipFill>
        <p:spPr bwMode="auto">
          <a:xfrm>
            <a:off x="6405736" y="874544"/>
            <a:ext cx="1330169" cy="1409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0E0E43A2-DF06-F844-ABD3-204623C49643}"/>
              </a:ext>
            </a:extLst>
          </p:cNvPr>
          <p:cNvSpPr>
            <a:spLocks noGrp="1"/>
          </p:cNvSpPr>
          <p:nvPr>
            <p:ph type="title"/>
          </p:nvPr>
        </p:nvSpPr>
        <p:spPr>
          <a:xfrm>
            <a:off x="549275" y="107576"/>
            <a:ext cx="8042276" cy="847025"/>
          </a:xfrm>
        </p:spPr>
        <p:txBody>
          <a:bodyPr/>
          <a:lstStyle/>
          <a:p>
            <a:r>
              <a:rPr lang="en-US" b="0" dirty="0" smtClean="0">
                <a:latin typeface="Myriad Pro" panose="020B0503030403020204" pitchFamily="34" charset="0"/>
              </a:rPr>
              <a:t>K-State Horticulture Program</a:t>
            </a:r>
            <a:endParaRPr lang="en-US" b="0" dirty="0">
              <a:latin typeface="Myriad Pro" panose="020B0503030403020204" pitchFamily="34" charset="0"/>
            </a:endParaRPr>
          </a:p>
        </p:txBody>
      </p:sp>
      <p:sp>
        <p:nvSpPr>
          <p:cNvPr id="3" name="Content Placeholder 2">
            <a:extLst>
              <a:ext uri="{FF2B5EF4-FFF2-40B4-BE49-F238E27FC236}">
                <a16:creationId xmlns:a16="http://schemas.microsoft.com/office/drawing/2014/main" xmlns="" id="{68F980B1-F275-774A-97D8-E89F7105A632}"/>
              </a:ext>
            </a:extLst>
          </p:cNvPr>
          <p:cNvSpPr>
            <a:spLocks noGrp="1"/>
          </p:cNvSpPr>
          <p:nvPr>
            <p:ph sz="half" idx="1"/>
          </p:nvPr>
        </p:nvSpPr>
        <p:spPr>
          <a:xfrm>
            <a:off x="350970" y="1065121"/>
            <a:ext cx="4822054" cy="4525963"/>
          </a:xfrm>
        </p:spPr>
        <p:txBody>
          <a:bodyPr>
            <a:normAutofit fontScale="85000" lnSpcReduction="20000"/>
          </a:bodyPr>
          <a:lstStyle/>
          <a:p>
            <a:pPr marL="0" indent="0" algn="ctr">
              <a:buClrTx/>
              <a:buSzPct val="75000"/>
              <a:buNone/>
            </a:pPr>
            <a:r>
              <a:rPr lang="en-US" sz="2400" b="1" i="0" dirty="0" smtClean="0">
                <a:solidFill>
                  <a:srgbClr val="000000"/>
                </a:solidFill>
                <a:latin typeface="Myriad Pro" panose="020B0503030403020204" pitchFamily="34" charset="0"/>
              </a:rPr>
              <a:t>Horticulture Bachelor’s Degree </a:t>
            </a:r>
          </a:p>
          <a:p>
            <a:pPr marL="0" indent="0" algn="ctr">
              <a:buClrTx/>
              <a:buSzPct val="75000"/>
              <a:buNone/>
            </a:pPr>
            <a:r>
              <a:rPr lang="en-US" sz="2400" b="1" dirty="0">
                <a:solidFill>
                  <a:srgbClr val="000000"/>
                </a:solidFill>
                <a:latin typeface="Myriad Pro" panose="020B0503030403020204" pitchFamily="34" charset="0"/>
              </a:rPr>
              <a:t>a</a:t>
            </a:r>
            <a:r>
              <a:rPr lang="en-US" sz="2400" b="1" i="0" dirty="0" smtClean="0">
                <a:solidFill>
                  <a:srgbClr val="000000"/>
                </a:solidFill>
                <a:latin typeface="Myriad Pro" panose="020B0503030403020204" pitchFamily="34" charset="0"/>
              </a:rPr>
              <a:t>t Kansas State University</a:t>
            </a:r>
          </a:p>
          <a:p>
            <a:pPr algn="ctr">
              <a:buClrTx/>
              <a:buSzPct val="75000"/>
            </a:pPr>
            <a:endParaRPr lang="en-US" sz="2400" b="1" i="0" dirty="0" smtClean="0">
              <a:solidFill>
                <a:srgbClr val="000000"/>
              </a:solidFill>
              <a:latin typeface="Myriad Pro" panose="020B0503030403020204" pitchFamily="34" charset="0"/>
            </a:endParaRPr>
          </a:p>
          <a:p>
            <a:pPr marL="0" indent="0" algn="ctr">
              <a:buClrTx/>
              <a:buSzPct val="75000"/>
              <a:buNone/>
            </a:pPr>
            <a:r>
              <a:rPr lang="en-US" sz="2400" b="1" i="0" dirty="0" smtClean="0">
                <a:solidFill>
                  <a:srgbClr val="000000"/>
                </a:solidFill>
                <a:latin typeface="Myriad Pro" panose="020B0503030403020204" pitchFamily="34" charset="0"/>
              </a:rPr>
              <a:t>Specialization Areas</a:t>
            </a:r>
            <a:endParaRPr lang="en-US" sz="2400" i="0" dirty="0">
              <a:solidFill>
                <a:srgbClr val="000000"/>
              </a:solidFill>
              <a:latin typeface="Myriad Pro" panose="020B0503030403020204" pitchFamily="34" charset="0"/>
            </a:endParaRPr>
          </a:p>
          <a:p>
            <a:pPr marL="285750" indent="-285750" algn="ctr">
              <a:buClrTx/>
              <a:buSzPct val="75000"/>
              <a:buFont typeface="Arial" panose="020B0604020202020204" pitchFamily="34" charset="0"/>
              <a:buChar char="•"/>
            </a:pPr>
            <a:r>
              <a:rPr lang="en-US" sz="2400" i="0" dirty="0" smtClean="0">
                <a:solidFill>
                  <a:srgbClr val="000000"/>
                </a:solidFill>
                <a:latin typeface="Myriad Pro" panose="020B0503030403020204" pitchFamily="34" charset="0"/>
              </a:rPr>
              <a:t>Landscape Horticulture</a:t>
            </a:r>
            <a:endParaRPr lang="en-US" sz="2400" i="0" dirty="0">
              <a:solidFill>
                <a:srgbClr val="000000"/>
              </a:solidFill>
              <a:latin typeface="Myriad Pro" panose="020B0503030403020204" pitchFamily="34" charset="0"/>
            </a:endParaRPr>
          </a:p>
          <a:p>
            <a:pPr marL="285750" indent="-285750" algn="ctr">
              <a:buClrTx/>
              <a:buSzPct val="75000"/>
              <a:buFont typeface="Arial" panose="020B0604020202020204" pitchFamily="34" charset="0"/>
              <a:buChar char="•"/>
            </a:pPr>
            <a:r>
              <a:rPr lang="en-US" sz="2400" i="0" dirty="0" smtClean="0">
                <a:solidFill>
                  <a:srgbClr val="000000"/>
                </a:solidFill>
                <a:latin typeface="Myriad Pro" panose="020B0503030403020204" pitchFamily="34" charset="0"/>
              </a:rPr>
              <a:t>Production Horticulture</a:t>
            </a:r>
            <a:endParaRPr lang="en-US" sz="2400" i="0" dirty="0">
              <a:solidFill>
                <a:srgbClr val="000000"/>
              </a:solidFill>
              <a:latin typeface="Myriad Pro" panose="020B0503030403020204" pitchFamily="34" charset="0"/>
            </a:endParaRPr>
          </a:p>
          <a:p>
            <a:pPr marL="285750" indent="-285750" algn="ctr">
              <a:buClrTx/>
              <a:buSzPct val="75000"/>
              <a:buFont typeface="Arial" panose="020B0604020202020204" pitchFamily="34" charset="0"/>
              <a:buChar char="•"/>
            </a:pPr>
            <a:r>
              <a:rPr lang="en-US" sz="2400" i="0" dirty="0" smtClean="0">
                <a:solidFill>
                  <a:srgbClr val="000000"/>
                </a:solidFill>
                <a:latin typeface="Myriad Pro" panose="020B0503030403020204" pitchFamily="34" charset="0"/>
              </a:rPr>
              <a:t>Horticulture Science</a:t>
            </a:r>
            <a:endParaRPr lang="en-US" sz="2400" i="0" dirty="0">
              <a:solidFill>
                <a:srgbClr val="000000"/>
              </a:solidFill>
              <a:latin typeface="Myriad Pro" panose="020B0503030403020204" pitchFamily="34" charset="0"/>
            </a:endParaRPr>
          </a:p>
          <a:p>
            <a:pPr marL="285750" indent="-285750" algn="ctr">
              <a:buClrTx/>
              <a:buSzPct val="75000"/>
              <a:buFont typeface="Arial" panose="020B0604020202020204" pitchFamily="34" charset="0"/>
              <a:buChar char="•"/>
            </a:pPr>
            <a:r>
              <a:rPr lang="en-US" sz="2400" i="0" dirty="0" smtClean="0">
                <a:solidFill>
                  <a:srgbClr val="000000"/>
                </a:solidFill>
                <a:latin typeface="Myriad Pro" panose="020B0503030403020204" pitchFamily="34" charset="0"/>
              </a:rPr>
              <a:t>Golf Course and Sports Turf Operations</a:t>
            </a:r>
            <a:endParaRPr lang="en-US" sz="2400" i="0" dirty="0">
              <a:solidFill>
                <a:srgbClr val="000000"/>
              </a:solidFill>
              <a:latin typeface="Myriad Pro" panose="020B0503030403020204" pitchFamily="34" charset="0"/>
            </a:endParaRPr>
          </a:p>
          <a:p>
            <a:pPr marL="285750" indent="-285750" algn="ctr">
              <a:buClrTx/>
              <a:buSzPct val="75000"/>
              <a:buFont typeface="Arial" panose="020B0604020202020204" pitchFamily="34" charset="0"/>
              <a:buChar char="•"/>
            </a:pPr>
            <a:endParaRPr lang="en-US" sz="1400" i="0" dirty="0">
              <a:solidFill>
                <a:srgbClr val="000000"/>
              </a:solidFill>
              <a:latin typeface="Myriad Pro" panose="020B0503030403020204" pitchFamily="34" charset="0"/>
            </a:endParaRPr>
          </a:p>
          <a:p>
            <a:pPr algn="ctr">
              <a:buClrTx/>
              <a:buSzPct val="75000"/>
            </a:pPr>
            <a:endParaRPr lang="en-US" sz="1800" i="0" dirty="0">
              <a:solidFill>
                <a:srgbClr val="000000"/>
              </a:solidFill>
              <a:latin typeface="Myriad Pro" panose="020B0503030403020204" pitchFamily="34" charset="0"/>
            </a:endParaRPr>
          </a:p>
        </p:txBody>
      </p:sp>
      <p:sp>
        <p:nvSpPr>
          <p:cNvPr id="4" name="Content Placeholder 3">
            <a:extLst>
              <a:ext uri="{FF2B5EF4-FFF2-40B4-BE49-F238E27FC236}">
                <a16:creationId xmlns:a16="http://schemas.microsoft.com/office/drawing/2014/main" xmlns="" id="{28FE073E-7164-9444-83CC-33D4792ABE9E}"/>
              </a:ext>
            </a:extLst>
          </p:cNvPr>
          <p:cNvSpPr>
            <a:spLocks noGrp="1"/>
          </p:cNvSpPr>
          <p:nvPr>
            <p:ph sz="half" idx="2"/>
          </p:nvPr>
        </p:nvSpPr>
        <p:spPr>
          <a:xfrm>
            <a:off x="5173024" y="2311926"/>
            <a:ext cx="3840480" cy="4343400"/>
          </a:xfrm>
        </p:spPr>
        <p:txBody>
          <a:bodyPr>
            <a:normAutofit fontScale="85000" lnSpcReduction="20000"/>
          </a:bodyPr>
          <a:lstStyle/>
          <a:p>
            <a:pPr marL="0" indent="0" algn="ctr">
              <a:spcAft>
                <a:spcPts val="600"/>
              </a:spcAft>
              <a:buClrTx/>
              <a:buSzPct val="75000"/>
              <a:buNone/>
            </a:pPr>
            <a:r>
              <a:rPr lang="en-US" sz="1800" b="1" i="0" dirty="0" smtClean="0">
                <a:solidFill>
                  <a:schemeClr val="tx1"/>
                </a:solidFill>
                <a:latin typeface="Myriad Pro" panose="020B0503030403020204" pitchFamily="34" charset="0"/>
              </a:rPr>
              <a:t>Major Goals </a:t>
            </a:r>
            <a:r>
              <a:rPr lang="en-US" sz="1800" b="1" dirty="0" smtClean="0">
                <a:solidFill>
                  <a:schemeClr val="tx1"/>
                </a:solidFill>
                <a:latin typeface="Myriad Pro" panose="020B0503030403020204" pitchFamily="34" charset="0"/>
              </a:rPr>
              <a:t>for our teaching, research, and extension programs</a:t>
            </a:r>
          </a:p>
          <a:p>
            <a:pPr marL="285750" indent="-285750" algn="ctr">
              <a:spcAft>
                <a:spcPts val="600"/>
              </a:spcAft>
              <a:buClrTx/>
              <a:buSzPct val="75000"/>
              <a:buFont typeface="Arial" panose="020B0604020202020204" pitchFamily="34" charset="0"/>
              <a:buChar char="•"/>
            </a:pPr>
            <a:r>
              <a:rPr lang="en-US" sz="1800" i="0" dirty="0" smtClean="0">
                <a:solidFill>
                  <a:schemeClr val="tx1"/>
                </a:solidFill>
                <a:latin typeface="Myriad Pro" panose="020B0503030403020204" pitchFamily="34" charset="0"/>
              </a:rPr>
              <a:t>sustainable</a:t>
            </a:r>
            <a:r>
              <a:rPr lang="en-US" sz="1800" i="0" dirty="0">
                <a:solidFill>
                  <a:schemeClr val="tx1"/>
                </a:solidFill>
                <a:latin typeface="Myriad Pro" panose="020B0503030403020204" pitchFamily="34" charset="0"/>
              </a:rPr>
              <a:t> </a:t>
            </a:r>
            <a:r>
              <a:rPr lang="en-US" sz="1800" b="1" i="0" dirty="0">
                <a:solidFill>
                  <a:schemeClr val="tx1"/>
                </a:solidFill>
                <a:latin typeface="Myriad Pro" panose="020B0503030403020204" pitchFamily="34" charset="0"/>
              </a:rPr>
              <a:t>production of horticultural food </a:t>
            </a:r>
            <a:r>
              <a:rPr lang="en-US" sz="1800" i="0" dirty="0">
                <a:solidFill>
                  <a:schemeClr val="tx1"/>
                </a:solidFill>
                <a:latin typeface="Myriad Pro" panose="020B0503030403020204" pitchFamily="34" charset="0"/>
              </a:rPr>
              <a:t>and specialty crops </a:t>
            </a:r>
          </a:p>
          <a:p>
            <a:pPr marL="285750" indent="-285750" algn="ctr">
              <a:spcAft>
                <a:spcPts val="600"/>
              </a:spcAft>
              <a:buClrTx/>
              <a:buSzPct val="75000"/>
              <a:buFont typeface="Arial" panose="020B0604020202020204" pitchFamily="34" charset="0"/>
              <a:buChar char="•"/>
            </a:pPr>
            <a:r>
              <a:rPr lang="en-US" sz="1800" i="0" dirty="0">
                <a:solidFill>
                  <a:schemeClr val="tx1"/>
                </a:solidFill>
                <a:latin typeface="Myriad Pro" panose="020B0503030403020204" pitchFamily="34" charset="0"/>
              </a:rPr>
              <a:t>identification of </a:t>
            </a:r>
            <a:r>
              <a:rPr lang="en-US" sz="1800" b="1" i="0" dirty="0">
                <a:solidFill>
                  <a:schemeClr val="tx1"/>
                </a:solidFill>
                <a:latin typeface="Myriad Pro" panose="020B0503030403020204" pitchFamily="34" charset="0"/>
              </a:rPr>
              <a:t>turf and ornamental landscape plants </a:t>
            </a:r>
            <a:r>
              <a:rPr lang="en-US" sz="1800" i="0" dirty="0">
                <a:solidFill>
                  <a:schemeClr val="tx1"/>
                </a:solidFill>
                <a:latin typeface="Myriad Pro" panose="020B0503030403020204" pitchFamily="34" charset="0"/>
              </a:rPr>
              <a:t>and management practices that </a:t>
            </a:r>
            <a:r>
              <a:rPr lang="en-US" sz="1800" b="1" i="0" u="sng" dirty="0">
                <a:solidFill>
                  <a:schemeClr val="tx1"/>
                </a:solidFill>
                <a:latin typeface="Myriad Pro" panose="020B0503030403020204" pitchFamily="34" charset="0"/>
              </a:rPr>
              <a:t>conserve water </a:t>
            </a:r>
            <a:r>
              <a:rPr lang="en-US" sz="1800" i="0" dirty="0">
                <a:solidFill>
                  <a:schemeClr val="tx1"/>
                </a:solidFill>
                <a:latin typeface="Myriad Pro" panose="020B0503030403020204" pitchFamily="34" charset="0"/>
              </a:rPr>
              <a:t>and reduce other resource inputs</a:t>
            </a:r>
          </a:p>
          <a:p>
            <a:pPr marL="285750" indent="-285750" algn="ctr">
              <a:spcAft>
                <a:spcPts val="600"/>
              </a:spcAft>
              <a:buClrTx/>
              <a:buSzPct val="75000"/>
              <a:buFont typeface="Arial" panose="020B0604020202020204" pitchFamily="34" charset="0"/>
              <a:buChar char="•"/>
            </a:pPr>
            <a:r>
              <a:rPr lang="en-US" sz="1800" i="0" dirty="0">
                <a:solidFill>
                  <a:schemeClr val="tx1"/>
                </a:solidFill>
                <a:latin typeface="Myriad Pro" panose="020B0503030403020204" pitchFamily="34" charset="0"/>
              </a:rPr>
              <a:t>improved plant </a:t>
            </a:r>
            <a:r>
              <a:rPr lang="en-US" sz="1800" b="1" i="0" dirty="0">
                <a:solidFill>
                  <a:schemeClr val="tx1"/>
                </a:solidFill>
                <a:latin typeface="Myriad Pro" panose="020B0503030403020204" pitchFamily="34" charset="0"/>
              </a:rPr>
              <a:t>resistance to environmental stresses</a:t>
            </a:r>
          </a:p>
          <a:p>
            <a:pPr marL="285750" indent="-285750" algn="ctr">
              <a:spcAft>
                <a:spcPts val="600"/>
              </a:spcAft>
              <a:buClrTx/>
              <a:buSzPct val="75000"/>
              <a:buFont typeface="Arial" panose="020B0604020202020204" pitchFamily="34" charset="0"/>
              <a:buChar char="•"/>
            </a:pPr>
            <a:r>
              <a:rPr lang="en-US" sz="1800" i="0" dirty="0">
                <a:solidFill>
                  <a:schemeClr val="tx1"/>
                </a:solidFill>
                <a:latin typeface="Myriad Pro" panose="020B0503030403020204" pitchFamily="34" charset="0"/>
              </a:rPr>
              <a:t>augmentation of </a:t>
            </a:r>
            <a:r>
              <a:rPr lang="en-US" sz="1800" b="1" i="0" dirty="0">
                <a:solidFill>
                  <a:schemeClr val="tx1"/>
                </a:solidFill>
                <a:latin typeface="Myriad Pro" panose="020B0503030403020204" pitchFamily="34" charset="0"/>
              </a:rPr>
              <a:t>health-promoting phytochemicals</a:t>
            </a:r>
            <a:r>
              <a:rPr lang="en-US" sz="1800" i="0" dirty="0">
                <a:solidFill>
                  <a:schemeClr val="tx1"/>
                </a:solidFill>
                <a:latin typeface="Myriad Pro" panose="020B0503030403020204" pitchFamily="34" charset="0"/>
              </a:rPr>
              <a:t> in food crops</a:t>
            </a:r>
          </a:p>
          <a:p>
            <a:pPr marL="285750" indent="-285750" algn="ctr">
              <a:spcAft>
                <a:spcPts val="600"/>
              </a:spcAft>
              <a:buClrTx/>
              <a:buSzPct val="75000"/>
              <a:buFont typeface="Arial" panose="020B0604020202020204" pitchFamily="34" charset="0"/>
              <a:buChar char="•"/>
            </a:pPr>
            <a:r>
              <a:rPr lang="en-US" sz="1800" i="0" dirty="0">
                <a:solidFill>
                  <a:schemeClr val="tx1"/>
                </a:solidFill>
                <a:latin typeface="Myriad Pro" panose="020B0503030403020204" pitchFamily="34" charset="0"/>
              </a:rPr>
              <a:t>enhanced </a:t>
            </a:r>
            <a:r>
              <a:rPr lang="en-US" sz="1800" b="1" i="0" dirty="0">
                <a:solidFill>
                  <a:schemeClr val="tx1"/>
                </a:solidFill>
                <a:latin typeface="Myriad Pro" panose="020B0503030403020204" pitchFamily="34" charset="0"/>
              </a:rPr>
              <a:t>post-harvest handling </a:t>
            </a:r>
            <a:r>
              <a:rPr lang="en-US" sz="1800" i="0" dirty="0">
                <a:solidFill>
                  <a:schemeClr val="tx1"/>
                </a:solidFill>
                <a:latin typeface="Myriad Pro" panose="020B0503030403020204" pitchFamily="34" charset="0"/>
              </a:rPr>
              <a:t>and microbial </a:t>
            </a:r>
            <a:r>
              <a:rPr lang="en-US" sz="1800" b="1" i="0" dirty="0">
                <a:solidFill>
                  <a:schemeClr val="tx1"/>
                </a:solidFill>
                <a:latin typeface="Myriad Pro" panose="020B0503030403020204" pitchFamily="34" charset="0"/>
              </a:rPr>
              <a:t>safety</a:t>
            </a:r>
            <a:r>
              <a:rPr lang="en-US" sz="1800" i="0" dirty="0">
                <a:solidFill>
                  <a:schemeClr val="tx1"/>
                </a:solidFill>
                <a:latin typeface="Myriad Pro" panose="020B0503030403020204" pitchFamily="34" charset="0"/>
              </a:rPr>
              <a:t> of fresh produce</a:t>
            </a:r>
          </a:p>
          <a:p>
            <a:pPr algn="ctr">
              <a:buClrTx/>
              <a:buSzPct val="75000"/>
            </a:pPr>
            <a:endParaRPr lang="en-US" sz="1800" i="0" dirty="0">
              <a:latin typeface="Myriad Pro" panose="020B0503030403020204" pitchFamily="34" charset="0"/>
            </a:endParaRPr>
          </a:p>
        </p:txBody>
      </p:sp>
      <p:pic>
        <p:nvPicPr>
          <p:cNvPr id="5" name="Picture 4" descr="Students.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04347" y="4633177"/>
            <a:ext cx="3349792" cy="2137488"/>
          </a:xfrm>
          <a:prstGeom prst="rect">
            <a:avLst/>
          </a:prstGeom>
          <a:ln>
            <a:noFill/>
          </a:ln>
          <a:effectLst>
            <a:softEdge rad="112500"/>
          </a:effectLst>
        </p:spPr>
      </p:pic>
    </p:spTree>
    <p:extLst>
      <p:ext uri="{BB962C8B-B14F-4D97-AF65-F5344CB8AC3E}">
        <p14:creationId xmlns:p14="http://schemas.microsoft.com/office/powerpoint/2010/main" val="30096349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b="0" dirty="0" smtClean="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392074" y="1360964"/>
            <a:ext cx="3629413" cy="1862978"/>
          </a:xfrm>
        </p:spPr>
        <p:txBody>
          <a:bodyPr>
            <a:normAutofit/>
          </a:bodyPr>
          <a:lstStyle/>
          <a:p>
            <a:pPr marL="0" indent="0">
              <a:buNone/>
            </a:pPr>
            <a:r>
              <a:rPr lang="en-US" b="1" dirty="0" smtClean="0">
                <a:solidFill>
                  <a:srgbClr val="000000"/>
                </a:solidFill>
                <a:latin typeface="Myriad Pro"/>
                <a:cs typeface="Myriad Pro"/>
              </a:rPr>
              <a:t>Landscape Horticulture</a:t>
            </a:r>
          </a:p>
          <a:p>
            <a:pPr marL="0" indent="0">
              <a:buNone/>
            </a:pPr>
            <a:r>
              <a:rPr lang="en-US" dirty="0" smtClean="0">
                <a:solidFill>
                  <a:srgbClr val="000000"/>
                </a:solidFill>
                <a:latin typeface="Myriad Pro"/>
                <a:cs typeface="Myriad Pro"/>
              </a:rPr>
              <a:t>Landscape design courses and experiences</a:t>
            </a:r>
            <a:endParaRPr lang="en-US" dirty="0">
              <a:solidFill>
                <a:srgbClr val="000000"/>
              </a:solidFill>
              <a:latin typeface="Myriad Pro"/>
              <a:cs typeface="Myriad Pro"/>
            </a:endParaRPr>
          </a:p>
          <a:p>
            <a:endParaRPr lang="en-US" dirty="0" smtClean="0">
              <a:solidFill>
                <a:srgbClr val="000000"/>
              </a:solidFill>
              <a:latin typeface="Myriad Pro"/>
              <a:cs typeface="Myriad Pro"/>
            </a:endParaRPr>
          </a:p>
        </p:txBody>
      </p:sp>
      <p:pic>
        <p:nvPicPr>
          <p:cNvPr id="4" name="Picture 3" descr="Landscape Desig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717" y="3549490"/>
            <a:ext cx="4842025" cy="3197943"/>
          </a:xfrm>
          <a:prstGeom prst="rect">
            <a:avLst/>
          </a:prstGeom>
          <a:ln>
            <a:noFill/>
          </a:ln>
          <a:effectLst>
            <a:softEdge rad="112500"/>
          </a:effectLst>
        </p:spPr>
      </p:pic>
      <p:pic>
        <p:nvPicPr>
          <p:cNvPr id="6" name="Picture 5" descr="Landscape Designer CA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65898" y="1360964"/>
            <a:ext cx="4978102" cy="3368047"/>
          </a:xfrm>
          <a:prstGeom prst="rect">
            <a:avLst/>
          </a:prstGeom>
          <a:ln>
            <a:noFill/>
          </a:ln>
          <a:effectLst>
            <a:softEdge rad="112500"/>
          </a:effectLst>
        </p:spPr>
      </p:pic>
    </p:spTree>
    <p:extLst>
      <p:ext uri="{BB962C8B-B14F-4D97-AF65-F5344CB8AC3E}">
        <p14:creationId xmlns:p14="http://schemas.microsoft.com/office/powerpoint/2010/main" val="21306712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497830" y="1184200"/>
            <a:ext cx="3083988" cy="2199829"/>
          </a:xfrm>
        </p:spPr>
        <p:txBody>
          <a:bodyPr>
            <a:normAutofit/>
          </a:bodyPr>
          <a:lstStyle/>
          <a:p>
            <a:pPr marL="0" indent="0">
              <a:buNone/>
            </a:pPr>
            <a:r>
              <a:rPr lang="en-US" b="1" dirty="0" smtClean="0">
                <a:solidFill>
                  <a:srgbClr val="000000"/>
                </a:solidFill>
                <a:latin typeface="Myriad Pro"/>
                <a:cs typeface="Myriad Pro"/>
              </a:rPr>
              <a:t>Landscape Horticulture</a:t>
            </a:r>
          </a:p>
          <a:p>
            <a:pPr marL="0" indent="0">
              <a:buNone/>
            </a:pPr>
            <a:r>
              <a:rPr lang="en-US" dirty="0" smtClean="0">
                <a:solidFill>
                  <a:srgbClr val="000000"/>
                </a:solidFill>
                <a:latin typeface="Myriad Pro"/>
                <a:cs typeface="Myriad Pro"/>
              </a:rPr>
              <a:t>Experience with Ornamental Horticulture</a:t>
            </a:r>
          </a:p>
        </p:txBody>
      </p:sp>
      <p:grpSp>
        <p:nvGrpSpPr>
          <p:cNvPr id="4" name="Group 3"/>
          <p:cNvGrpSpPr/>
          <p:nvPr/>
        </p:nvGrpSpPr>
        <p:grpSpPr>
          <a:xfrm>
            <a:off x="3848110" y="1332804"/>
            <a:ext cx="5295890" cy="4846769"/>
            <a:chOff x="2944951" y="1759282"/>
            <a:chExt cx="5880237" cy="4846769"/>
          </a:xfrm>
        </p:grpSpPr>
        <p:pic>
          <p:nvPicPr>
            <p:cNvPr id="6" name="Picture 5" descr="IMG_580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4951" y="1759282"/>
              <a:ext cx="5880237" cy="4846769"/>
            </a:xfrm>
            <a:prstGeom prst="rect">
              <a:avLst/>
            </a:prstGeom>
            <a:ln>
              <a:noFill/>
            </a:ln>
            <a:effectLst>
              <a:softEdge rad="112500"/>
            </a:effectLst>
          </p:spPr>
        </p:pic>
        <p:sp>
          <p:nvSpPr>
            <p:cNvPr id="5" name="TextBox 4"/>
            <p:cNvSpPr txBox="1"/>
            <p:nvPr/>
          </p:nvSpPr>
          <p:spPr>
            <a:xfrm>
              <a:off x="6143519" y="6112027"/>
              <a:ext cx="2608406" cy="400110"/>
            </a:xfrm>
            <a:prstGeom prst="rect">
              <a:avLst/>
            </a:prstGeom>
            <a:noFill/>
          </p:spPr>
          <p:txBody>
            <a:bodyPr wrap="none" rtlCol="0">
              <a:spAutoFit/>
            </a:bodyPr>
            <a:lstStyle/>
            <a:p>
              <a:r>
                <a:rPr lang="en-US" sz="2000" dirty="0" err="1" smtClean="0">
                  <a:solidFill>
                    <a:schemeClr val="bg1"/>
                  </a:solidFill>
                  <a:latin typeface="Myriad Pro"/>
                  <a:cs typeface="Myriad Pro"/>
                </a:rPr>
                <a:t>Botanica</a:t>
              </a:r>
              <a:r>
                <a:rPr lang="en-US" sz="2000" dirty="0" smtClean="0">
                  <a:solidFill>
                    <a:schemeClr val="bg1"/>
                  </a:solidFill>
                  <a:latin typeface="Myriad Pro"/>
                  <a:cs typeface="Myriad Pro"/>
                </a:rPr>
                <a:t> in Wichita, KS</a:t>
              </a:r>
              <a:endParaRPr lang="en-US" sz="2000" dirty="0">
                <a:solidFill>
                  <a:schemeClr val="bg1"/>
                </a:solidFill>
                <a:latin typeface="Myriad Pro"/>
                <a:cs typeface="Myriad Pro"/>
              </a:endParaRPr>
            </a:p>
          </p:txBody>
        </p:sp>
      </p:grpSp>
      <p:pic>
        <p:nvPicPr>
          <p:cNvPr id="7" name="Picture 6" descr="Ornamental Hor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284" y="2378798"/>
            <a:ext cx="3114736" cy="4406116"/>
          </a:xfrm>
          <a:prstGeom prst="rect">
            <a:avLst/>
          </a:prstGeom>
          <a:ln>
            <a:noFill/>
          </a:ln>
          <a:effectLst>
            <a:softEdge rad="112500"/>
          </a:effectLst>
        </p:spPr>
      </p:pic>
    </p:spTree>
    <p:extLst>
      <p:ext uri="{BB962C8B-B14F-4D97-AF65-F5344CB8AC3E}">
        <p14:creationId xmlns:p14="http://schemas.microsoft.com/office/powerpoint/2010/main" val="24084077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226275" y="1340703"/>
            <a:ext cx="3267694" cy="1956509"/>
          </a:xfrm>
        </p:spPr>
        <p:txBody>
          <a:bodyPr>
            <a:normAutofit/>
          </a:bodyPr>
          <a:lstStyle/>
          <a:p>
            <a:pPr marL="0" indent="0" algn="ctr">
              <a:buNone/>
            </a:pPr>
            <a:r>
              <a:rPr lang="en-US" b="1" dirty="0" smtClean="0">
                <a:solidFill>
                  <a:srgbClr val="000000"/>
                </a:solidFill>
                <a:latin typeface="Myriad Pro"/>
                <a:cs typeface="Myriad Pro"/>
              </a:rPr>
              <a:t>Landscape Horticulture </a:t>
            </a:r>
          </a:p>
          <a:p>
            <a:pPr marL="0" indent="0" algn="ctr">
              <a:buNone/>
            </a:pPr>
            <a:r>
              <a:rPr lang="en-US" dirty="0" smtClean="0">
                <a:solidFill>
                  <a:srgbClr val="000000"/>
                </a:solidFill>
                <a:latin typeface="Myriad Pro"/>
                <a:cs typeface="Myriad Pro"/>
              </a:rPr>
              <a:t>Landscape maintenance and irrigation installation </a:t>
            </a:r>
            <a:endParaRPr lang="en-US" dirty="0">
              <a:solidFill>
                <a:srgbClr val="000000"/>
              </a:solidFill>
              <a:latin typeface="Myriad Pro"/>
              <a:cs typeface="Myriad Pro"/>
            </a:endParaRPr>
          </a:p>
          <a:p>
            <a:pPr algn="ctr"/>
            <a:endParaRPr lang="en-US" dirty="0" smtClean="0">
              <a:latin typeface="Myriad Pro"/>
              <a:cs typeface="Myriad Pro"/>
            </a:endParaRPr>
          </a:p>
        </p:txBody>
      </p:sp>
      <p:pic>
        <p:nvPicPr>
          <p:cNvPr id="4" name="Picture 3" descr="Lawn Mow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24894" y="1184200"/>
            <a:ext cx="5298259" cy="3455988"/>
          </a:xfrm>
          <a:prstGeom prst="rect">
            <a:avLst/>
          </a:prstGeom>
          <a:ln>
            <a:noFill/>
          </a:ln>
          <a:effectLst>
            <a:softEdge rad="112500"/>
          </a:effectLst>
        </p:spPr>
      </p:pic>
      <p:pic>
        <p:nvPicPr>
          <p:cNvPr id="6" name="Picture 5" descr="Irrigation Specialis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259" y="3487641"/>
            <a:ext cx="4903364" cy="3203322"/>
          </a:xfrm>
          <a:prstGeom prst="rect">
            <a:avLst/>
          </a:prstGeom>
          <a:ln>
            <a:noFill/>
          </a:ln>
          <a:effectLst>
            <a:softEdge rad="112500"/>
          </a:effectLst>
        </p:spPr>
      </p:pic>
    </p:spTree>
    <p:extLst>
      <p:ext uri="{BB962C8B-B14F-4D97-AF65-F5344CB8AC3E}">
        <p14:creationId xmlns:p14="http://schemas.microsoft.com/office/powerpoint/2010/main" val="8526914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457200" y="1312364"/>
            <a:ext cx="5417770" cy="3943758"/>
          </a:xfrm>
        </p:spPr>
        <p:txBody>
          <a:bodyPr>
            <a:normAutofit/>
          </a:bodyPr>
          <a:lstStyle/>
          <a:p>
            <a:pPr marL="0" indent="0">
              <a:buNone/>
            </a:pPr>
            <a:r>
              <a:rPr lang="en-US" b="1" dirty="0" smtClean="0">
                <a:solidFill>
                  <a:srgbClr val="000000"/>
                </a:solidFill>
                <a:latin typeface="Myriad Pro"/>
                <a:cs typeface="Myriad Pro"/>
              </a:rPr>
              <a:t>Horticulture Production</a:t>
            </a:r>
          </a:p>
          <a:p>
            <a:pPr marL="0" indent="0">
              <a:buNone/>
            </a:pPr>
            <a:r>
              <a:rPr lang="en-US" dirty="0" smtClean="0">
                <a:solidFill>
                  <a:srgbClr val="000000"/>
                </a:solidFill>
                <a:latin typeface="Myriad Pro"/>
                <a:cs typeface="Myriad Pro"/>
              </a:rPr>
              <a:t>Floriculture and Plant Production</a:t>
            </a:r>
            <a:endParaRPr lang="en-US" dirty="0">
              <a:solidFill>
                <a:srgbClr val="000000"/>
              </a:solidFill>
              <a:latin typeface="Myriad Pro"/>
              <a:cs typeface="Myriad Pro"/>
            </a:endParaRPr>
          </a:p>
          <a:p>
            <a:endParaRPr lang="en-US" dirty="0" smtClean="0">
              <a:solidFill>
                <a:srgbClr val="000000"/>
              </a:solidFill>
              <a:latin typeface="Myriad Pro"/>
              <a:cs typeface="Myriad Pro"/>
            </a:endParaRPr>
          </a:p>
        </p:txBody>
      </p:sp>
      <p:pic>
        <p:nvPicPr>
          <p:cNvPr id="4" name="Picture 3" descr="Greenhouse Productio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651" y="2477860"/>
            <a:ext cx="5405398" cy="3574143"/>
          </a:xfrm>
          <a:prstGeom prst="rect">
            <a:avLst/>
          </a:prstGeom>
          <a:ln>
            <a:noFill/>
          </a:ln>
          <a:effectLst>
            <a:softEdge rad="112500"/>
          </a:effectLst>
        </p:spPr>
      </p:pic>
      <p:pic>
        <p:nvPicPr>
          <p:cNvPr id="7" name="Picture 6" descr="Poinsettia Greenhous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7049" y="1431070"/>
            <a:ext cx="3293837" cy="4962115"/>
          </a:xfrm>
          <a:prstGeom prst="rect">
            <a:avLst/>
          </a:prstGeom>
          <a:ln>
            <a:noFill/>
          </a:ln>
          <a:effectLst>
            <a:softEdge rad="112500"/>
          </a:effectLst>
        </p:spPr>
      </p:pic>
    </p:spTree>
    <p:extLst>
      <p:ext uri="{BB962C8B-B14F-4D97-AF65-F5344CB8AC3E}">
        <p14:creationId xmlns:p14="http://schemas.microsoft.com/office/powerpoint/2010/main" val="19192908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1143000"/>
          </a:xfrm>
        </p:spPr>
        <p:txBody>
          <a:bodyPr/>
          <a:lstStyle/>
          <a:p>
            <a:r>
              <a:rPr lang="en-US" dirty="0">
                <a:latin typeface="Myriad Pro"/>
                <a:cs typeface="Myriad Pro"/>
              </a:rPr>
              <a:t>K-State Horticulture Program</a:t>
            </a:r>
            <a:endParaRPr lang="en-US" b="0" dirty="0">
              <a:latin typeface="Myriad Pro"/>
              <a:cs typeface="Myriad Pro"/>
            </a:endParaRPr>
          </a:p>
        </p:txBody>
      </p:sp>
      <p:sp>
        <p:nvSpPr>
          <p:cNvPr id="3" name="Content Placeholder 2"/>
          <p:cNvSpPr>
            <a:spLocks noGrp="1"/>
          </p:cNvSpPr>
          <p:nvPr>
            <p:ph sz="half" idx="1"/>
          </p:nvPr>
        </p:nvSpPr>
        <p:spPr>
          <a:xfrm>
            <a:off x="457200" y="1355367"/>
            <a:ext cx="5417770" cy="1412663"/>
          </a:xfrm>
        </p:spPr>
        <p:txBody>
          <a:bodyPr>
            <a:normAutofit/>
          </a:bodyPr>
          <a:lstStyle/>
          <a:p>
            <a:pPr marL="0" indent="0">
              <a:buNone/>
            </a:pPr>
            <a:r>
              <a:rPr lang="en-US" b="1" dirty="0" smtClean="0">
                <a:solidFill>
                  <a:srgbClr val="000000"/>
                </a:solidFill>
                <a:latin typeface="Myriad Pro"/>
                <a:cs typeface="Myriad Pro"/>
              </a:rPr>
              <a:t>Horticulture Production</a:t>
            </a:r>
          </a:p>
          <a:p>
            <a:pPr marL="0" indent="0">
              <a:buNone/>
            </a:pPr>
            <a:r>
              <a:rPr lang="en-US" dirty="0" smtClean="0">
                <a:solidFill>
                  <a:srgbClr val="000000"/>
                </a:solidFill>
                <a:latin typeface="Myriad Pro"/>
                <a:cs typeface="Myriad Pro"/>
              </a:rPr>
              <a:t>Floriculture, Cut Flowers, and Floral Design</a:t>
            </a:r>
            <a:endParaRPr lang="en-US" dirty="0">
              <a:solidFill>
                <a:srgbClr val="000000"/>
              </a:solidFill>
              <a:latin typeface="Myriad Pro"/>
              <a:cs typeface="Myriad Pro"/>
            </a:endParaRPr>
          </a:p>
          <a:p>
            <a:endParaRPr lang="en-US" dirty="0" smtClean="0">
              <a:latin typeface="Myriad Pro"/>
              <a:cs typeface="Myriad Pro"/>
            </a:endParaRPr>
          </a:p>
        </p:txBody>
      </p:sp>
      <p:pic>
        <p:nvPicPr>
          <p:cNvPr id="5" name="Picture 4" descr="Floral Design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96776"/>
            <a:ext cx="5679584" cy="3715097"/>
          </a:xfrm>
          <a:prstGeom prst="rect">
            <a:avLst/>
          </a:prstGeom>
          <a:ln>
            <a:noFill/>
          </a:ln>
          <a:effectLst>
            <a:softEdge rad="112500"/>
          </a:effectLst>
        </p:spPr>
      </p:pic>
      <p:pic>
        <p:nvPicPr>
          <p:cNvPr id="6" name="Picture 5" descr="Gerbera Cutflowe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79584" y="1355367"/>
            <a:ext cx="3416492" cy="4795507"/>
          </a:xfrm>
          <a:prstGeom prst="rect">
            <a:avLst/>
          </a:prstGeom>
          <a:ln>
            <a:noFill/>
          </a:ln>
          <a:effectLst>
            <a:softEdge rad="112500"/>
          </a:effectLst>
        </p:spPr>
      </p:pic>
    </p:spTree>
    <p:extLst>
      <p:ext uri="{BB962C8B-B14F-4D97-AF65-F5344CB8AC3E}">
        <p14:creationId xmlns:p14="http://schemas.microsoft.com/office/powerpoint/2010/main" val="349032838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Inspiration">
      <a:dk1>
        <a:sysClr val="windowText" lastClr="000000"/>
      </a:dk1>
      <a:lt1>
        <a:sysClr val="window" lastClr="FFFFFF"/>
      </a:lt1>
      <a:dk2>
        <a:srgbClr val="2F2F26"/>
      </a:dk2>
      <a:lt2>
        <a:srgbClr val="9FA795"/>
      </a:lt2>
      <a:accent1>
        <a:srgbClr val="749805"/>
      </a:accent1>
      <a:accent2>
        <a:srgbClr val="BACC82"/>
      </a:accent2>
      <a:accent3>
        <a:srgbClr val="6E9EC2"/>
      </a:accent3>
      <a:accent4>
        <a:srgbClr val="2046A5"/>
      </a:accent4>
      <a:accent5>
        <a:srgbClr val="5039C6"/>
      </a:accent5>
      <a:accent6>
        <a:srgbClr val="7411D0"/>
      </a:accent6>
      <a:hlink>
        <a:srgbClr val="FFC000"/>
      </a:hlink>
      <a:folHlink>
        <a:srgbClr val="C0C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3685</TotalTime>
  <Words>3023</Words>
  <Application>Microsoft Macintosh PowerPoint</Application>
  <PresentationFormat>On-screen Show (4:3)</PresentationFormat>
  <Paragraphs>218</Paragraphs>
  <Slides>30</Slides>
  <Notes>29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Breeze</vt:lpstr>
      <vt:lpstr>Horticulture Bachelor’s Degree Program</vt:lpstr>
      <vt:lpstr>Learning Objectives</vt:lpstr>
      <vt:lpstr>When considering a profession…</vt:lpstr>
      <vt:lpstr>K-State Horticulture Program</vt:lpstr>
      <vt:lpstr>K-State Horticulture Program</vt:lpstr>
      <vt:lpstr>K-State Horticulture Program</vt:lpstr>
      <vt:lpstr>K-State Horticulture Program</vt:lpstr>
      <vt:lpstr>K-State Horticulture Program</vt:lpstr>
      <vt:lpstr>K-State Horticulture Program</vt:lpstr>
      <vt:lpstr>K-State Horticulture Program</vt:lpstr>
      <vt:lpstr>K-State Horticulture Program</vt:lpstr>
      <vt:lpstr>K-State Horticulture Program</vt:lpstr>
      <vt:lpstr>K-State Horticulture Program</vt:lpstr>
      <vt:lpstr>K-State Horticulture Program</vt:lpstr>
      <vt:lpstr>K-State Horticulture Program</vt:lpstr>
      <vt:lpstr>K-State Horticulture Program</vt:lpstr>
      <vt:lpstr>K-State Horticulture Program</vt:lpstr>
      <vt:lpstr>K-State Horticulture Program</vt:lpstr>
      <vt:lpstr>K-State Horticulture Program</vt:lpstr>
      <vt:lpstr>PowerPoint Presentation</vt:lpstr>
      <vt:lpstr>PowerPoint Presentation</vt:lpstr>
      <vt:lpstr>PowerPoint Presentation</vt:lpstr>
      <vt:lpstr>PowerPoint Presentation</vt:lpstr>
      <vt:lpstr>PowerPoint Presentation</vt:lpstr>
      <vt:lpstr>PowerPoint Presentation</vt:lpstr>
      <vt:lpstr>K-State Horticulture Program</vt:lpstr>
      <vt:lpstr>K-State Horticulture Program</vt:lpstr>
      <vt:lpstr>For additional information:</vt:lpstr>
      <vt:lpstr>Other Degree Programs</vt:lpstr>
      <vt:lpstr>Project funded by:</vt:lpstr>
    </vt:vector>
  </TitlesOfParts>
  <Company>Kansas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Miller</dc:creator>
  <cp:lastModifiedBy>Chad Miller</cp:lastModifiedBy>
  <cp:revision>375</cp:revision>
  <dcterms:created xsi:type="dcterms:W3CDTF">2018-02-18T22:18:30Z</dcterms:created>
  <dcterms:modified xsi:type="dcterms:W3CDTF">2021-11-04T23:39:56Z</dcterms:modified>
</cp:coreProperties>
</file>