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6"/>
  </p:notesMasterIdLst>
  <p:sldIdLst>
    <p:sldId id="426" r:id="rId2"/>
    <p:sldId id="385" r:id="rId3"/>
    <p:sldId id="358" r:id="rId4"/>
    <p:sldId id="427" r:id="rId5"/>
    <p:sldId id="414" r:id="rId6"/>
    <p:sldId id="425" r:id="rId7"/>
    <p:sldId id="415" r:id="rId8"/>
    <p:sldId id="417" r:id="rId9"/>
    <p:sldId id="423" r:id="rId10"/>
    <p:sldId id="422" r:id="rId11"/>
    <p:sldId id="424" r:id="rId12"/>
    <p:sldId id="419" r:id="rId13"/>
    <p:sldId id="420" r:id="rId14"/>
    <p:sldId id="413"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F7784BB-FBB5-33EE-9FBB-A5578764F8C1}" v="1" dt="2021-11-01T14:48:01.969"/>
  </p1510:revLst>
</p1510:revInfo>
</file>

<file path=ppt/tableStyles.xml><?xml version="1.0" encoding="utf-8"?>
<a:tblStyleLst xmlns:a="http://schemas.openxmlformats.org/drawingml/2006/main" def="{5C22544A-7EE6-4342-B048-85BDC9FD1C3A}">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10"/>
    <p:restoredTop sz="83752" autoAdjust="0"/>
  </p:normalViewPr>
  <p:slideViewPr>
    <p:cSldViewPr snapToGrid="0" snapToObjects="1">
      <p:cViewPr varScale="1">
        <p:scale>
          <a:sx n="136" d="100"/>
          <a:sy n="136" d="100"/>
        </p:scale>
        <p:origin x="-120" y="-512"/>
      </p:cViewPr>
      <p:guideLst>
        <p:guide orient="horz" pos="2160"/>
        <p:guide pos="2880"/>
      </p:guideLst>
    </p:cSldViewPr>
  </p:slideViewPr>
  <p:notesTextViewPr>
    <p:cViewPr>
      <p:scale>
        <a:sx n="100" d="100"/>
        <a:sy n="100" d="100"/>
      </p:scale>
      <p:origin x="0" y="64"/>
    </p:cViewPr>
  </p:notesTextViewPr>
  <p:sorterViewPr>
    <p:cViewPr>
      <p:scale>
        <a:sx n="85" d="100"/>
        <a:sy n="85" d="100"/>
      </p:scale>
      <p:origin x="0" y="25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elle Kejr" userId="S::mkejr@ksu.edu::7787a818-f0e1-44c7-8b2e-0ea67889c779" providerId="AD" clId="Web-{2F7784BB-FBB5-33EE-9FBB-A5578764F8C1}"/>
    <pc:docChg chg="modSld">
      <pc:chgData name="Michelle Kejr" userId="S::mkejr@ksu.edu::7787a818-f0e1-44c7-8b2e-0ea67889c779" providerId="AD" clId="Web-{2F7784BB-FBB5-33EE-9FBB-A5578764F8C1}" dt="2021-11-01T14:48:01.969" v="0"/>
      <pc:docMkLst>
        <pc:docMk/>
      </pc:docMkLst>
      <pc:sldChg chg="modSp">
        <pc:chgData name="Michelle Kejr" userId="S::mkejr@ksu.edu::7787a818-f0e1-44c7-8b2e-0ea67889c779" providerId="AD" clId="Web-{2F7784BB-FBB5-33EE-9FBB-A5578764F8C1}" dt="2021-11-01T14:48:01.969" v="0"/>
        <pc:sldMkLst>
          <pc:docMk/>
          <pc:sldMk cId="264001335" sldId="358"/>
        </pc:sldMkLst>
        <pc:picChg chg="ord">
          <ac:chgData name="Michelle Kejr" userId="S::mkejr@ksu.edu::7787a818-f0e1-44c7-8b2e-0ea67889c779" providerId="AD" clId="Web-{2F7784BB-FBB5-33EE-9FBB-A5578764F8C1}" dt="2021-11-01T14:48:01.969" v="0"/>
          <ac:picMkLst>
            <pc:docMk/>
            <pc:sldMk cId="264001335" sldId="358"/>
            <ac:picMk id="5"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64676F2-37A1-BB4A-B976-5492EF20EFA8}" type="datetimeFigureOut">
              <a:rPr lang="en-US" smtClean="0"/>
              <a:t>11/1/2021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5BE073-6B86-B249-B2B8-E74EF5CB3C8C}" type="slidenum">
              <a:rPr lang="en-US" smtClean="0"/>
              <a:t>‹#›</a:t>
            </a:fld>
            <a:endParaRPr lang="en-US"/>
          </a:p>
        </p:txBody>
      </p:sp>
    </p:spTree>
    <p:extLst>
      <p:ext uri="{BB962C8B-B14F-4D97-AF65-F5344CB8AC3E}">
        <p14:creationId xmlns:p14="http://schemas.microsoft.com/office/powerpoint/2010/main" val="281626657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a:t>
            </a:r>
            <a:r>
              <a:rPr lang="en-US" baseline="0" dirty="0"/>
              <a:t> is the class overview for automation. We will define automation and better understand it’s use and significance in the horticulture industry.  Several examples will be shared and shown.  Students will also learn about different horticulture and plant science career opportunities that would include facets of automation.  </a:t>
            </a:r>
            <a:endParaRPr lang="en-US" dirty="0"/>
          </a:p>
        </p:txBody>
      </p:sp>
      <p:sp>
        <p:nvSpPr>
          <p:cNvPr id="4" name="Slide Number Placeholder 3"/>
          <p:cNvSpPr>
            <a:spLocks noGrp="1"/>
          </p:cNvSpPr>
          <p:nvPr>
            <p:ph type="sldNum" sz="quarter" idx="10"/>
          </p:nvPr>
        </p:nvSpPr>
        <p:spPr/>
        <p:txBody>
          <a:bodyPr/>
          <a:lstStyle/>
          <a:p>
            <a:fld id="{755BE073-6B86-B249-B2B8-E74EF5CB3C8C}" type="slidenum">
              <a:rPr lang="en-US" smtClean="0"/>
              <a:t>2</a:t>
            </a:fld>
            <a:endParaRPr lang="en-US"/>
          </a:p>
        </p:txBody>
      </p:sp>
    </p:spTree>
    <p:extLst>
      <p:ext uri="{BB962C8B-B14F-4D97-AF65-F5344CB8AC3E}">
        <p14:creationId xmlns:p14="http://schemas.microsoft.com/office/powerpoint/2010/main" val="27129187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a:t>
            </a:r>
            <a:r>
              <a:rPr lang="en-US" baseline="0" dirty="0"/>
              <a:t> addition to automation directly related to production of plant materials and products, there are automated processes that assist in maintaining production facilities.  For example, in this slide you see greenhouse cleaning automation.  This application washes and cleans the greenhouse glass panels, as to maximize light transmission into the greenhouse.</a:t>
            </a:r>
            <a:endParaRPr lang="en-US" dirty="0"/>
          </a:p>
        </p:txBody>
      </p:sp>
      <p:sp>
        <p:nvSpPr>
          <p:cNvPr id="4" name="Slide Number Placeholder 3"/>
          <p:cNvSpPr>
            <a:spLocks noGrp="1"/>
          </p:cNvSpPr>
          <p:nvPr>
            <p:ph type="sldNum" sz="quarter" idx="10"/>
          </p:nvPr>
        </p:nvSpPr>
        <p:spPr/>
        <p:txBody>
          <a:bodyPr/>
          <a:lstStyle/>
          <a:p>
            <a:fld id="{755BE073-6B86-B249-B2B8-E74EF5CB3C8C}" type="slidenum">
              <a:rPr lang="en-US" smtClean="0"/>
              <a:t>11</a:t>
            </a:fld>
            <a:endParaRPr lang="en-US"/>
          </a:p>
        </p:txBody>
      </p:sp>
    </p:spTree>
    <p:extLst>
      <p:ext uri="{BB962C8B-B14F-4D97-AF65-F5344CB8AC3E}">
        <p14:creationId xmlns:p14="http://schemas.microsoft.com/office/powerpoint/2010/main" val="38300808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 activity slide.  </a:t>
            </a:r>
          </a:p>
          <a:p>
            <a:endParaRPr lang="en-US" dirty="0"/>
          </a:p>
          <a:p>
            <a:r>
              <a:rPr lang="en-US" dirty="0"/>
              <a:t>Students could get together in pairs,</a:t>
            </a:r>
            <a:r>
              <a:rPr lang="en-US" baseline="0" dirty="0"/>
              <a:t> or small groups, and brainstorm the different advantages and disadvantages of having automation and mechanization in a horticulture enterprise.</a:t>
            </a:r>
            <a:endParaRPr lang="en-US" dirty="0"/>
          </a:p>
        </p:txBody>
      </p:sp>
      <p:sp>
        <p:nvSpPr>
          <p:cNvPr id="4" name="Slide Number Placeholder 3"/>
          <p:cNvSpPr>
            <a:spLocks noGrp="1"/>
          </p:cNvSpPr>
          <p:nvPr>
            <p:ph type="sldNum" sz="quarter" idx="10"/>
          </p:nvPr>
        </p:nvSpPr>
        <p:spPr/>
        <p:txBody>
          <a:bodyPr/>
          <a:lstStyle/>
          <a:p>
            <a:fld id="{755BE073-6B86-B249-B2B8-E74EF5CB3C8C}" type="slidenum">
              <a:rPr lang="en-US" smtClean="0"/>
              <a:t>12</a:t>
            </a:fld>
            <a:endParaRPr lang="en-US"/>
          </a:p>
        </p:txBody>
      </p:sp>
    </p:spTree>
    <p:extLst>
      <p:ext uri="{BB962C8B-B14F-4D97-AF65-F5344CB8AC3E}">
        <p14:creationId xmlns:p14="http://schemas.microsoft.com/office/powerpoint/2010/main" val="30647967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several careers within horticulture and the plant science fields</a:t>
            </a:r>
            <a:r>
              <a:rPr lang="en-US" baseline="0" dirty="0"/>
              <a:t> that will allow someone to experience and interact with automated systems.  That could range from someone troubleshooting a system or programming, to someone overseeing the automated feature, making sure there are no issues during the specific tasks being performed.</a:t>
            </a:r>
          </a:p>
          <a:p>
            <a:endParaRPr lang="en-US" baseline="0" dirty="0"/>
          </a:p>
          <a:p>
            <a:r>
              <a:rPr lang="en-US" baseline="0" dirty="0"/>
              <a:t>For example: A greenhouse grower, could easily use and implement on a daily basis, use of automated benches (as was highlighted in a previous slide; see video: Automated Benching Systems).  </a:t>
            </a:r>
          </a:p>
          <a:p>
            <a:br>
              <a:rPr lang="en-US" baseline="0" dirty="0"/>
            </a:br>
            <a:r>
              <a:rPr lang="en-US" baseline="0" dirty="0"/>
              <a:t>An </a:t>
            </a:r>
            <a:r>
              <a:rPr lang="en-US" baseline="0" dirty="0" err="1"/>
              <a:t>olericulturist</a:t>
            </a:r>
            <a:r>
              <a:rPr lang="en-US" baseline="0" dirty="0"/>
              <a:t> (vegetable producer) might use an automated planter for field planting lettuce transplants (see video:  Automated Lettuce Transplanting). </a:t>
            </a:r>
          </a:p>
          <a:p>
            <a:r>
              <a:rPr lang="en-US" baseline="0" dirty="0"/>
              <a:t>( Image Credit: https://</a:t>
            </a:r>
            <a:r>
              <a:rPr lang="en-US" baseline="0" dirty="0" err="1"/>
              <a:t>www.transplantsystems.co.nz</a:t>
            </a:r>
            <a:r>
              <a:rPr lang="en-US" baseline="0" dirty="0"/>
              <a:t>/products/sfoggia-florida-transplanter-241-242-243/ )</a:t>
            </a:r>
          </a:p>
          <a:p>
            <a:endParaRPr lang="en-US" baseline="0" dirty="0"/>
          </a:p>
          <a:p>
            <a:r>
              <a:rPr lang="en-US" baseline="0" dirty="0"/>
              <a:t>A student activity could be for the class to consult with the list of careers (Horticulture Careers and Salary file) under the “Careers in Horticulture” module.  In that activity, they could identify the different careers in which automation and mechanization could be involved, at some level. They could identify the different types of automation and mechanization and to what extent they are used in a given profession.</a:t>
            </a:r>
            <a:endParaRPr lang="en-US" dirty="0"/>
          </a:p>
        </p:txBody>
      </p:sp>
      <p:sp>
        <p:nvSpPr>
          <p:cNvPr id="4" name="Slide Number Placeholder 3"/>
          <p:cNvSpPr>
            <a:spLocks noGrp="1"/>
          </p:cNvSpPr>
          <p:nvPr>
            <p:ph type="sldNum" sz="quarter" idx="10"/>
          </p:nvPr>
        </p:nvSpPr>
        <p:spPr/>
        <p:txBody>
          <a:bodyPr/>
          <a:lstStyle/>
          <a:p>
            <a:fld id="{755BE073-6B86-B249-B2B8-E74EF5CB3C8C}" type="slidenum">
              <a:rPr lang="en-US" smtClean="0"/>
              <a:t>13</a:t>
            </a:fld>
            <a:endParaRPr lang="en-US"/>
          </a:p>
        </p:txBody>
      </p:sp>
    </p:spTree>
    <p:extLst>
      <p:ext uri="{BB962C8B-B14F-4D97-AF65-F5344CB8AC3E}">
        <p14:creationId xmlns:p14="http://schemas.microsoft.com/office/powerpoint/2010/main" val="18502732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a:t>
            </a:r>
            <a:r>
              <a:rPr lang="en-US" baseline="0" dirty="0"/>
              <a:t> are the class objectives associated with the Automation in the horticulture industry.</a:t>
            </a:r>
            <a:endParaRPr lang="en-US" dirty="0"/>
          </a:p>
        </p:txBody>
      </p:sp>
      <p:sp>
        <p:nvSpPr>
          <p:cNvPr id="4" name="Slide Number Placeholder 3"/>
          <p:cNvSpPr>
            <a:spLocks noGrp="1"/>
          </p:cNvSpPr>
          <p:nvPr>
            <p:ph type="sldNum" sz="quarter" idx="10"/>
          </p:nvPr>
        </p:nvSpPr>
        <p:spPr/>
        <p:txBody>
          <a:bodyPr/>
          <a:lstStyle/>
          <a:p>
            <a:fld id="{755BE073-6B86-B249-B2B8-E74EF5CB3C8C}" type="slidenum">
              <a:rPr lang="en-US" smtClean="0"/>
              <a:t>3</a:t>
            </a:fld>
            <a:endParaRPr lang="en-US"/>
          </a:p>
        </p:txBody>
      </p:sp>
    </p:spTree>
    <p:extLst>
      <p:ext uri="{BB962C8B-B14F-4D97-AF65-F5344CB8AC3E}">
        <p14:creationId xmlns:p14="http://schemas.microsoft.com/office/powerpoint/2010/main" val="24463555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dictionary definition</a:t>
            </a:r>
            <a:r>
              <a:rPr lang="en-US" baseline="0" dirty="0"/>
              <a:t> of mechanization is:  the process of putting an apparatus, operation, or system under the control of regulation of mechanical or electronic devices.  (Merriam Webster).</a:t>
            </a:r>
          </a:p>
          <a:p>
            <a:endParaRPr lang="en-US" baseline="0" dirty="0"/>
          </a:p>
          <a:p>
            <a:r>
              <a:rPr lang="en-US" baseline="0" dirty="0"/>
              <a:t>When we think of or describe facets of the horticulture industry and plant science related professions, particular areas of the industry can include many different (highly) mechanized .  This is often the case in large production facilities and certainly many facilities in Europe.  More and more facilities in the United States are increasingly automated through mechanization and robotic aspects.</a:t>
            </a:r>
          </a:p>
          <a:p>
            <a:endParaRPr lang="en-US" baseline="0" dirty="0"/>
          </a:p>
          <a:p>
            <a:r>
              <a:rPr lang="en-US" baseline="0" dirty="0"/>
              <a:t>Examples of this mechanization that are involved in automation will be presented in this presentation.</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755BE073-6B86-B249-B2B8-E74EF5CB3C8C}" type="slidenum">
              <a:rPr lang="en-US" smtClean="0"/>
              <a:t>4</a:t>
            </a:fld>
            <a:endParaRPr lang="en-US"/>
          </a:p>
        </p:txBody>
      </p:sp>
    </p:spTree>
    <p:extLst>
      <p:ext uri="{BB962C8B-B14F-4D97-AF65-F5344CB8AC3E}">
        <p14:creationId xmlns:p14="http://schemas.microsoft.com/office/powerpoint/2010/main" val="13547378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baseline="0" dirty="0"/>
              <a:t>The dictionary definition is: The technique of making an apparatus, a process, or a system operate automatically.</a:t>
            </a:r>
          </a:p>
          <a:p>
            <a:endParaRPr lang="en-US" i="0" baseline="0" dirty="0"/>
          </a:p>
          <a:p>
            <a:r>
              <a:rPr lang="en-US" i="0" baseline="0" dirty="0"/>
              <a:t>The International Society of Automation has a similar, comprehensive definition of:  “the creation and application of technology to monitor and control the production and delivery of products and services.”</a:t>
            </a:r>
          </a:p>
          <a:p>
            <a:endParaRPr lang="en-US" i="0" baseline="0" dirty="0"/>
          </a:p>
          <a:p>
            <a:endParaRPr lang="en-US" i="0" baseline="0" dirty="0"/>
          </a:p>
          <a:p>
            <a:r>
              <a:rPr lang="en-US" i="0" baseline="0" dirty="0"/>
              <a:t>In the pictures shown, are a couple of nursery automated planting lines.  They are planting evergreen shrubs into small pots.</a:t>
            </a:r>
          </a:p>
          <a:p>
            <a:endParaRPr lang="en-US" i="0" baseline="0" dirty="0"/>
          </a:p>
          <a:p>
            <a:r>
              <a:rPr lang="en-US" i="0" baseline="0" dirty="0"/>
              <a:t>Reference the GPN article:  Automation vs. Mechanization.</a:t>
            </a:r>
            <a:endParaRPr lang="en-US" dirty="0"/>
          </a:p>
        </p:txBody>
      </p:sp>
      <p:sp>
        <p:nvSpPr>
          <p:cNvPr id="4" name="Slide Number Placeholder 3"/>
          <p:cNvSpPr>
            <a:spLocks noGrp="1"/>
          </p:cNvSpPr>
          <p:nvPr>
            <p:ph type="sldNum" sz="quarter" idx="10"/>
          </p:nvPr>
        </p:nvSpPr>
        <p:spPr/>
        <p:txBody>
          <a:bodyPr/>
          <a:lstStyle/>
          <a:p>
            <a:fld id="{755BE073-6B86-B249-B2B8-E74EF5CB3C8C}" type="slidenum">
              <a:rPr lang="en-US" smtClean="0"/>
              <a:t>5</a:t>
            </a:fld>
            <a:endParaRPr lang="en-US"/>
          </a:p>
        </p:txBody>
      </p:sp>
    </p:spTree>
    <p:extLst>
      <p:ext uri="{BB962C8B-B14F-4D97-AF65-F5344CB8AC3E}">
        <p14:creationId xmlns:p14="http://schemas.microsoft.com/office/powerpoint/2010/main" val="13547378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then, what exactly</a:t>
            </a:r>
            <a:r>
              <a:rPr lang="en-US" baseline="0" dirty="0"/>
              <a:t> is the difference between ‘</a:t>
            </a:r>
            <a:r>
              <a:rPr lang="en-US" dirty="0"/>
              <a:t>Mechanization’ and ‘Automation’?  </a:t>
            </a:r>
          </a:p>
          <a:p>
            <a:endParaRPr lang="en-US" dirty="0"/>
          </a:p>
          <a:p>
            <a:r>
              <a:rPr lang="en-US" dirty="0"/>
              <a:t>Mechanization:  Replacement of a single human task with a machine</a:t>
            </a:r>
            <a:r>
              <a:rPr lang="en-US" baseline="0" dirty="0"/>
              <a:t> and often humans involved in another part of the process. One part or two parts of the assembly line are robots/machines.</a:t>
            </a:r>
            <a:endParaRPr lang="en-US" dirty="0"/>
          </a:p>
          <a:p>
            <a:endParaRPr lang="en-US" dirty="0"/>
          </a:p>
          <a:p>
            <a:r>
              <a:rPr lang="en-US" dirty="0"/>
              <a:t>Automation: Generally</a:t>
            </a:r>
            <a:r>
              <a:rPr lang="en-US" baseline="0" dirty="0"/>
              <a:t> the </a:t>
            </a:r>
            <a:r>
              <a:rPr lang="en-US" b="1" baseline="0" dirty="0"/>
              <a:t>ENTIRE</a:t>
            </a:r>
            <a:r>
              <a:rPr lang="en-US" baseline="0" dirty="0"/>
              <a:t> process is integrated and likely very little to no human involvement at a major step in the process. Whole assembly line is robots/machines.</a:t>
            </a:r>
          </a:p>
          <a:p>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Example:  The pots are filled by a machine, rolls down the assembly line and then a machine plants a seed  and then moves down the line and watered by a machine.  Then the pot is automatically rolled onto a large bench and the bench is then moved out to the greenhouse when it is full.  The plants grow out in the greenhouse, watered from underneath and then after the plant has grown, the benches automatically move back to the head house.  They are then put on a cart to resell.</a:t>
            </a:r>
            <a:br>
              <a:rPr lang="en-US" dirty="0"/>
            </a:b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dirty="0"/>
              <a:t>Most</a:t>
            </a:r>
            <a:r>
              <a:rPr lang="en-US" baseline="0" dirty="0"/>
              <a:t> of what the industry has implemented has been mechanization.  And more recently, systems and processes have been more automated. It could be argued that with plants, fully automating a whole production system is challenging, as human intervention is often needed, especially if one particular part of the process </a:t>
            </a:r>
            <a:r>
              <a:rPr lang="en-US" baseline="0" dirty="0" err="1"/>
              <a:t>hasn</a:t>
            </a:r>
            <a:r>
              <a:rPr lang="uk-UA" baseline="0" dirty="0"/>
              <a:t>’</a:t>
            </a:r>
            <a:r>
              <a:rPr lang="en-US" baseline="0" dirty="0"/>
              <a:t>t been automated.  However, with increased mechanization and innovation, combining many parts of production processes in horticulture can or are nearly fully automated.  </a:t>
            </a:r>
            <a:br>
              <a:rPr lang="en-US" baseline="0" dirty="0"/>
            </a:br>
            <a:br>
              <a:rPr lang="en-US" baseline="0" dirty="0"/>
            </a:br>
            <a:r>
              <a:rPr lang="en-US" baseline="0" dirty="0"/>
              <a:t>For example:  We observe mechanized planting lines Or, we observe mechanized watering practices.  But with new systems, we can see all of those combined.</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dirty="0"/>
              <a:t>(Information</a:t>
            </a:r>
            <a:r>
              <a:rPr lang="en-US" baseline="0" dirty="0"/>
              <a:t> based on study Posadas et al., 2008; Automation vs. Mechanization, Porter, 2002)</a:t>
            </a:r>
            <a:br>
              <a:rPr lang="en-US" baseline="0" dirty="0"/>
            </a:br>
            <a:br>
              <a:rPr lang="en-US" baseline="0" dirty="0"/>
            </a:br>
            <a:r>
              <a:rPr lang="en-US" baseline="0" dirty="0"/>
              <a:t>Suggested Video to Watch:  </a:t>
            </a:r>
            <a:r>
              <a:rPr lang="en-US" sz="1200" b="1" kern="1200" dirty="0">
                <a:solidFill>
                  <a:schemeClr val="tx1"/>
                </a:solidFill>
                <a:effectLst/>
                <a:latin typeface="+mn-lt"/>
                <a:ea typeface="+mn-ea"/>
                <a:cs typeface="+mn-cs"/>
              </a:rPr>
              <a:t>Behind the Scenes at </a:t>
            </a:r>
            <a:r>
              <a:rPr lang="en-US" sz="1200" b="1" kern="1200" dirty="0" err="1">
                <a:solidFill>
                  <a:schemeClr val="tx1"/>
                </a:solidFill>
                <a:effectLst/>
                <a:latin typeface="+mn-lt"/>
                <a:ea typeface="+mn-ea"/>
                <a:cs typeface="+mn-cs"/>
              </a:rPr>
              <a:t>Ter</a:t>
            </a:r>
            <a:r>
              <a:rPr lang="en-US" sz="1200" b="1" kern="1200" dirty="0">
                <a:solidFill>
                  <a:schemeClr val="tx1"/>
                </a:solidFill>
                <a:effectLst/>
                <a:latin typeface="+mn-lt"/>
                <a:ea typeface="+mn-ea"/>
                <a:cs typeface="+mn-cs"/>
              </a:rPr>
              <a:t> </a:t>
            </a:r>
            <a:r>
              <a:rPr lang="en-US" sz="1200" b="1" kern="1200" dirty="0" err="1">
                <a:solidFill>
                  <a:schemeClr val="tx1"/>
                </a:solidFill>
                <a:effectLst/>
                <a:latin typeface="+mn-lt"/>
                <a:ea typeface="+mn-ea"/>
                <a:cs typeface="+mn-cs"/>
              </a:rPr>
              <a:t>Laak</a:t>
            </a:r>
            <a:r>
              <a:rPr lang="en-US" sz="1200" b="1" kern="1200" dirty="0">
                <a:solidFill>
                  <a:schemeClr val="tx1"/>
                </a:solidFill>
                <a:effectLst/>
                <a:latin typeface="+mn-lt"/>
                <a:ea typeface="+mn-ea"/>
                <a:cs typeface="+mn-cs"/>
              </a:rPr>
              <a:t> Orchids (6:49)</a:t>
            </a:r>
            <a:endParaRPr lang="en-US"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a:t>Shows</a:t>
            </a:r>
            <a:r>
              <a:rPr lang="en-US" baseline="0" dirty="0"/>
              <a:t> several examples of automation.</a:t>
            </a:r>
            <a:endParaRPr lang="en-US" dirty="0"/>
          </a:p>
        </p:txBody>
      </p:sp>
      <p:sp>
        <p:nvSpPr>
          <p:cNvPr id="4" name="Slide Number Placeholder 3"/>
          <p:cNvSpPr>
            <a:spLocks noGrp="1"/>
          </p:cNvSpPr>
          <p:nvPr>
            <p:ph type="sldNum" sz="quarter" idx="10"/>
          </p:nvPr>
        </p:nvSpPr>
        <p:spPr/>
        <p:txBody>
          <a:bodyPr/>
          <a:lstStyle/>
          <a:p>
            <a:fld id="{755BE073-6B86-B249-B2B8-E74EF5CB3C8C}" type="slidenum">
              <a:rPr lang="en-US" smtClean="0"/>
              <a:t>6</a:t>
            </a:fld>
            <a:endParaRPr lang="en-US"/>
          </a:p>
        </p:txBody>
      </p:sp>
    </p:spTree>
    <p:extLst>
      <p:ext uri="{BB962C8B-B14F-4D97-AF65-F5344CB8AC3E}">
        <p14:creationId xmlns:p14="http://schemas.microsoft.com/office/powerpoint/2010/main" val="9762851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Both</a:t>
            </a:r>
            <a:r>
              <a:rPr lang="en-US" baseline="0" dirty="0"/>
              <a:t> mechanization and automation can lend themselves well to the concept of “Smart Agriculture.”  Smart agriculture is the emerging concept centered around conducting and implementing agriculture practices (including horticulture) using technologies, such as automation, robotics, and artificial intelligence applications.  In smart agriculture, a major goal is to increase the quantity and quality of products and optimizing the amount of required human labor required during production.</a:t>
            </a:r>
          </a:p>
          <a:p>
            <a:endParaRPr lang="en-US" baseline="0" dirty="0"/>
          </a:p>
          <a:p>
            <a:r>
              <a:rPr lang="en-US" baseline="0" dirty="0"/>
              <a:t>Many of the smart agriculture approaches can be mobile and portable, providing real-time feedback and opportunities to refine and optimize in a split second.</a:t>
            </a:r>
          </a:p>
        </p:txBody>
      </p:sp>
      <p:sp>
        <p:nvSpPr>
          <p:cNvPr id="4" name="Slide Number Placeholder 3"/>
          <p:cNvSpPr>
            <a:spLocks noGrp="1"/>
          </p:cNvSpPr>
          <p:nvPr>
            <p:ph type="sldNum" sz="quarter" idx="10"/>
          </p:nvPr>
        </p:nvSpPr>
        <p:spPr/>
        <p:txBody>
          <a:bodyPr/>
          <a:lstStyle/>
          <a:p>
            <a:fld id="{755BE073-6B86-B249-B2B8-E74EF5CB3C8C}" type="slidenum">
              <a:rPr lang="en-US" smtClean="0"/>
              <a:t>7</a:t>
            </a:fld>
            <a:endParaRPr lang="en-US"/>
          </a:p>
        </p:txBody>
      </p:sp>
    </p:spTree>
    <p:extLst>
      <p:ext uri="{BB962C8B-B14F-4D97-AF65-F5344CB8AC3E}">
        <p14:creationId xmlns:p14="http://schemas.microsoft.com/office/powerpoint/2010/main" val="39247551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Irrigation systems</a:t>
            </a:r>
            <a:r>
              <a:rPr lang="en-US" baseline="0" dirty="0"/>
              <a:t> in greenhouses, for example, have for many years been mechanized.  Although for many facilities, hand watering is still a very viable method, many larger facilities have invested in irrigation systems that are highly automated.  These include boom systems (as shown in the picture in the right), in which a boom of emitters moves at a given speed over a large area of a production facility.  Or the boom can deliver water through emitters to provide bench watering (in the video).  The irrigation can be controlled for frequency and intensity, along with applying fertilization.  Additionally, pesticides and plant growth regulators can be applied using these systems.</a:t>
            </a:r>
          </a:p>
          <a:p>
            <a:endParaRPr lang="en-US" baseline="0" dirty="0"/>
          </a:p>
          <a:p>
            <a:r>
              <a:rPr lang="en-US" baseline="0" dirty="0"/>
              <a:t>One person can water many, many more plants at one time than if hand labor and watering were to be employed.  </a:t>
            </a:r>
          </a:p>
          <a:p>
            <a:endParaRPr lang="en-US" baseline="0" dirty="0"/>
          </a:p>
          <a:p>
            <a:r>
              <a:rPr lang="en-US" baseline="0" dirty="0"/>
              <a:t>The lower left photo is an example of the increasing number of options for ‘Smart Agriculture.”  Not only are there apps and programs available for greenhouse and horticulture production facilities, but there are also apps and technologies available for homeowners and general public, to automate.  Apps like </a:t>
            </a:r>
            <a:r>
              <a:rPr lang="en-US" baseline="0" dirty="0" err="1"/>
              <a:t>Rachio</a:t>
            </a:r>
            <a:r>
              <a:rPr lang="en-US" baseline="0" dirty="0"/>
              <a:t> provide automation options via a mobile phone for irrigating in the landscape.</a:t>
            </a:r>
            <a:endParaRPr lang="en-US" dirty="0"/>
          </a:p>
          <a:p>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dirty="0"/>
              <a:t>Suggested Video to Watch: </a:t>
            </a:r>
            <a:r>
              <a:rPr lang="en-US" sz="1200" b="1" kern="1200" dirty="0" err="1">
                <a:solidFill>
                  <a:schemeClr val="tx1"/>
                </a:solidFill>
                <a:effectLst/>
                <a:latin typeface="+mn-lt"/>
                <a:ea typeface="+mn-ea"/>
                <a:cs typeface="+mn-cs"/>
              </a:rPr>
              <a:t>Logiqs</a:t>
            </a:r>
            <a:r>
              <a:rPr lang="en-US" sz="1200" b="1" kern="1200" dirty="0">
                <a:solidFill>
                  <a:schemeClr val="tx1"/>
                </a:solidFill>
                <a:effectLst/>
                <a:latin typeface="+mn-lt"/>
                <a:ea typeface="+mn-ea"/>
                <a:cs typeface="+mn-cs"/>
              </a:rPr>
              <a:t> Automatic Irrigation Booms (2:22)</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55BE073-6B86-B249-B2B8-E74EF5CB3C8C}" type="slidenum">
              <a:rPr lang="en-US" smtClean="0"/>
              <a:t>8</a:t>
            </a:fld>
            <a:endParaRPr lang="en-US"/>
          </a:p>
        </p:txBody>
      </p:sp>
    </p:spTree>
    <p:extLst>
      <p:ext uri="{BB962C8B-B14F-4D97-AF65-F5344CB8AC3E}">
        <p14:creationId xmlns:p14="http://schemas.microsoft.com/office/powerpoint/2010/main" val="38947336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relatively common method of</a:t>
            </a:r>
            <a:r>
              <a:rPr lang="en-US" baseline="0" dirty="0"/>
              <a:t> automation observed in horticulture production, especially in greenhouse and protected environment situations, is mechanized and automated benching systems.  In these systems, large production benches can be moved and organized for space optimization, in that, there is little room required for human access.  Often if human activity is needed for a particular bench, the benches can be programmed to ‘arrive’ or move to an area where humans can interact, often in a head house or the front of the greenhouse.  </a:t>
            </a:r>
            <a:br>
              <a:rPr lang="en-US" baseline="0" dirty="0"/>
            </a:br>
            <a:br>
              <a:rPr lang="en-US" baseline="0" dirty="0"/>
            </a:br>
            <a:r>
              <a:rPr lang="en-US" baseline="0" dirty="0"/>
              <a:t>These systems can be quite elaborate, lifting benches up and over, perhaps to/from a different level in the facility (upper right image), along with general moving them from the front to the back, or to a different growing area or range (lower left image).</a:t>
            </a:r>
          </a:p>
          <a:p>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Suggested Video:  </a:t>
            </a:r>
            <a:r>
              <a:rPr lang="en-US" sz="1200" b="1" kern="1200" dirty="0">
                <a:solidFill>
                  <a:schemeClr val="tx1"/>
                </a:solidFill>
                <a:effectLst/>
                <a:latin typeface="+mn-lt"/>
                <a:ea typeface="+mn-ea"/>
                <a:cs typeface="+mn-cs"/>
              </a:rPr>
              <a:t>Automated Benching Systems (12:22)</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55BE073-6B86-B249-B2B8-E74EF5CB3C8C}" type="slidenum">
              <a:rPr lang="en-US" smtClean="0"/>
              <a:t>9</a:t>
            </a:fld>
            <a:endParaRPr lang="en-US"/>
          </a:p>
        </p:txBody>
      </p:sp>
    </p:spTree>
    <p:extLst>
      <p:ext uri="{BB962C8B-B14F-4D97-AF65-F5344CB8AC3E}">
        <p14:creationId xmlns:p14="http://schemas.microsoft.com/office/powerpoint/2010/main" val="19663157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a:t>
            </a:r>
            <a:r>
              <a:rPr lang="en-US" baseline="0" dirty="0"/>
              <a:t> example of automation in greenhouse production, can be observed in modern cut flower facilities.  Flowers may or may not be cut by a machine, or if not by machine, by humans.  Then the cut flower products are placed in trolleys that then automatically move the product to the flower processing area, often in the head house or a large area near coolers.  These trolleys, like the one shown in this picture, follow guides, and move the products without need for human interaction.</a:t>
            </a:r>
            <a:endParaRPr lang="en-US" dirty="0"/>
          </a:p>
        </p:txBody>
      </p:sp>
      <p:sp>
        <p:nvSpPr>
          <p:cNvPr id="4" name="Slide Number Placeholder 3"/>
          <p:cNvSpPr>
            <a:spLocks noGrp="1"/>
          </p:cNvSpPr>
          <p:nvPr>
            <p:ph type="sldNum" sz="quarter" idx="10"/>
          </p:nvPr>
        </p:nvSpPr>
        <p:spPr/>
        <p:txBody>
          <a:bodyPr/>
          <a:lstStyle/>
          <a:p>
            <a:fld id="{755BE073-6B86-B249-B2B8-E74EF5CB3C8C}" type="slidenum">
              <a:rPr lang="en-US" smtClean="0"/>
              <a:t>10</a:t>
            </a:fld>
            <a:endParaRPr lang="en-US"/>
          </a:p>
        </p:txBody>
      </p:sp>
    </p:spTree>
    <p:extLst>
      <p:ext uri="{BB962C8B-B14F-4D97-AF65-F5344CB8AC3E}">
        <p14:creationId xmlns:p14="http://schemas.microsoft.com/office/powerpoint/2010/main" val="19335232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a:t>Click to edit Master title style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p:txBody>
          <a:bodyPr/>
          <a:lstStyle/>
          <a:p>
            <a:fld id="{0664BE7E-AEE4-8846-943D-DC2B1BCF1CB6}" type="datetimeFigureOut">
              <a:rPr lang="en-US" smtClean="0"/>
              <a:t>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92D1B3-46BF-7243-8581-BA14425B10F3}"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en-US"/>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664BE7E-AEE4-8846-943D-DC2B1BCF1CB6}" type="datetimeFigureOut">
              <a:rPr lang="en-US" smtClean="0"/>
              <a:t>11/1/2021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92D1B3-46BF-7243-8581-BA14425B10F3}" type="slidenum">
              <a:rPr lang="en-US" smtClean="0"/>
              <a:t>‹#›</a:t>
            </a:fld>
            <a:endParaRPr lang="en-US"/>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0664BE7E-AEE4-8846-943D-DC2B1BCF1CB6}" type="datetimeFigureOut">
              <a:rPr lang="en-US" smtClean="0"/>
              <a:t>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92D1B3-46BF-7243-8581-BA14425B10F3}"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0664BE7E-AEE4-8846-943D-DC2B1BCF1CB6}" type="datetimeFigureOut">
              <a:rPr lang="en-US" smtClean="0"/>
              <a:t>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92D1B3-46BF-7243-8581-BA14425B10F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0664BE7E-AEE4-8846-943D-DC2B1BCF1CB6}" type="datetimeFigureOut">
              <a:rPr lang="en-US" smtClean="0"/>
              <a:t>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92D1B3-46BF-7243-8581-BA14425B10F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US"/>
              <a:t>Click to edit Master title style</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p:txBody>
          <a:bodyPr/>
          <a:lstStyle/>
          <a:p>
            <a:fld id="{0664BE7E-AEE4-8846-943D-DC2B1BCF1CB6}" type="datetimeFigureOut">
              <a:rPr lang="en-US" smtClean="0"/>
              <a:t>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92D1B3-46BF-7243-8581-BA14425B10F3}" type="slidenum">
              <a:rPr lang="en-US" smtClean="0"/>
              <a:t>‹#›</a:t>
            </a:fld>
            <a:endParaRPr lang="en-US"/>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64BE7E-AEE4-8846-943D-DC2B1BCF1CB6}" type="datetimeFigureOut">
              <a:rPr lang="en-US" smtClean="0"/>
              <a:t>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92D1B3-46BF-7243-8581-BA14425B10F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US"/>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0664BE7E-AEE4-8846-943D-DC2B1BCF1CB6}" type="datetimeFigureOut">
              <a:rPr lang="en-US" smtClean="0"/>
              <a:t>11/1/2021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92D1B3-46BF-7243-8581-BA14425B10F3}"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6"/>
          <p:cNvSpPr>
            <a:spLocks noGrp="1"/>
          </p:cNvSpPr>
          <p:nvPr>
            <p:ph type="dt" sz="half" idx="10"/>
          </p:nvPr>
        </p:nvSpPr>
        <p:spPr/>
        <p:txBody>
          <a:bodyPr/>
          <a:lstStyle/>
          <a:p>
            <a:fld id="{0664BE7E-AEE4-8846-943D-DC2B1BCF1CB6}" type="datetimeFigureOut">
              <a:rPr lang="en-US" smtClean="0"/>
              <a:t>11/1/2021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692D1B3-46BF-7243-8581-BA14425B10F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0664BE7E-AEE4-8846-943D-DC2B1BCF1CB6}" type="datetimeFigureOut">
              <a:rPr lang="en-US" smtClean="0"/>
              <a:t>11/1/2021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692D1B3-46BF-7243-8581-BA14425B10F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64BE7E-AEE4-8846-943D-DC2B1BCF1CB6}" type="datetimeFigureOut">
              <a:rPr lang="en-US" smtClean="0"/>
              <a:t>11/1/2021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692D1B3-46BF-7243-8581-BA14425B10F3}"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n-US"/>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664BE7E-AEE4-8846-943D-DC2B1BCF1CB6}" type="datetimeFigureOut">
              <a:rPr lang="en-US" smtClean="0"/>
              <a:t>11/1/2021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92D1B3-46BF-7243-8581-BA14425B10F3}"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0664BE7E-AEE4-8846-943D-DC2B1BCF1CB6}" type="datetimeFigureOut">
              <a:rPr lang="en-US" smtClean="0"/>
              <a:t>11/1/2021</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2692D1B3-46BF-7243-8581-BA14425B10F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323977" y="279573"/>
            <a:ext cx="6398842" cy="6398842"/>
          </a:xfrm>
          <a:prstGeom prst="rect">
            <a:avLst/>
          </a:prstGeom>
        </p:spPr>
      </p:pic>
    </p:spTree>
    <p:extLst>
      <p:ext uri="{BB962C8B-B14F-4D97-AF65-F5344CB8AC3E}">
        <p14:creationId xmlns:p14="http://schemas.microsoft.com/office/powerpoint/2010/main" val="30618952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0"/>
            <a:ext cx="8042276" cy="830341"/>
          </a:xfrm>
        </p:spPr>
        <p:txBody>
          <a:bodyPr/>
          <a:lstStyle/>
          <a:p>
            <a:r>
              <a:rPr lang="en-US" dirty="0">
                <a:latin typeface="Myriad Pro"/>
                <a:cs typeface="Myriad Pro"/>
              </a:rPr>
              <a:t>Automation</a:t>
            </a:r>
          </a:p>
        </p:txBody>
      </p:sp>
      <p:sp>
        <p:nvSpPr>
          <p:cNvPr id="3" name="Content Placeholder 2"/>
          <p:cNvSpPr>
            <a:spLocks noGrp="1"/>
          </p:cNvSpPr>
          <p:nvPr>
            <p:ph sz="half" idx="1"/>
          </p:nvPr>
        </p:nvSpPr>
        <p:spPr>
          <a:xfrm>
            <a:off x="184073" y="830341"/>
            <a:ext cx="4719920" cy="2923382"/>
          </a:xfrm>
        </p:spPr>
        <p:txBody>
          <a:bodyPr>
            <a:normAutofit/>
          </a:bodyPr>
          <a:lstStyle/>
          <a:p>
            <a:pPr marL="0" indent="0">
              <a:spcBef>
                <a:spcPts val="0"/>
              </a:spcBef>
              <a:buNone/>
            </a:pPr>
            <a:r>
              <a:rPr lang="en-US" sz="2400" dirty="0">
                <a:solidFill>
                  <a:srgbClr val="000000"/>
                </a:solidFill>
                <a:latin typeface="Myriad Pro"/>
                <a:cs typeface="Myriad Pro"/>
              </a:rPr>
              <a:t>Horticulture Applications</a:t>
            </a:r>
          </a:p>
          <a:p>
            <a:pPr marL="0" indent="0">
              <a:spcBef>
                <a:spcPts val="0"/>
              </a:spcBef>
              <a:buNone/>
            </a:pPr>
            <a:r>
              <a:rPr lang="en-US" sz="2400" dirty="0">
                <a:solidFill>
                  <a:srgbClr val="000000"/>
                </a:solidFill>
                <a:latin typeface="Myriad Pro"/>
                <a:cs typeface="Myriad Pro"/>
              </a:rPr>
              <a:t>	</a:t>
            </a:r>
          </a:p>
          <a:p>
            <a:pPr marL="0" indent="0">
              <a:spcBef>
                <a:spcPts val="0"/>
              </a:spcBef>
              <a:buNone/>
            </a:pPr>
            <a:r>
              <a:rPr lang="en-US" sz="2400" dirty="0">
                <a:solidFill>
                  <a:srgbClr val="000000"/>
                </a:solidFill>
                <a:latin typeface="Myriad Pro"/>
                <a:cs typeface="Myriad Pro"/>
              </a:rPr>
              <a:t>Greenhouse Production</a:t>
            </a:r>
          </a:p>
          <a:p>
            <a:pPr marL="0" indent="0">
              <a:spcBef>
                <a:spcPts val="0"/>
              </a:spcBef>
              <a:buNone/>
            </a:pPr>
            <a:r>
              <a:rPr lang="en-US" sz="2400" dirty="0">
                <a:solidFill>
                  <a:srgbClr val="000000"/>
                </a:solidFill>
                <a:latin typeface="Myriad Pro"/>
                <a:cs typeface="Myriad Pro"/>
              </a:rPr>
              <a:t>	Product Transport</a:t>
            </a:r>
          </a:p>
          <a:p>
            <a:pPr marL="0" indent="0">
              <a:spcBef>
                <a:spcPts val="0"/>
              </a:spcBef>
              <a:buNone/>
            </a:pPr>
            <a:endParaRPr lang="en-US" sz="2400" dirty="0">
              <a:solidFill>
                <a:srgbClr val="000000"/>
              </a:solidFill>
              <a:latin typeface="Myriad Pro"/>
              <a:cs typeface="Myriad Pro"/>
            </a:endParaRPr>
          </a:p>
          <a:p>
            <a:pPr marL="0" indent="0">
              <a:spcBef>
                <a:spcPts val="0"/>
              </a:spcBef>
              <a:buNone/>
            </a:pPr>
            <a:endParaRPr lang="en-US" sz="2400" dirty="0">
              <a:solidFill>
                <a:srgbClr val="000000"/>
              </a:solidFill>
              <a:latin typeface="Myriad Pro"/>
              <a:cs typeface="Myriad Pro"/>
            </a:endParaRPr>
          </a:p>
          <a:p>
            <a:pPr marL="0" indent="0">
              <a:spcBef>
                <a:spcPts val="0"/>
              </a:spcBef>
              <a:buNone/>
            </a:pPr>
            <a:endParaRPr lang="en-US" sz="2400" dirty="0">
              <a:solidFill>
                <a:srgbClr val="000000"/>
              </a:solidFill>
              <a:latin typeface="Myriad Pro"/>
              <a:cs typeface="Myriad Pro"/>
            </a:endParaRPr>
          </a:p>
        </p:txBody>
      </p:sp>
      <p:pic>
        <p:nvPicPr>
          <p:cNvPr id="4" name="Picture 3" descr="Automated Cutflower Cart.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68966" y="2388280"/>
            <a:ext cx="6577013" cy="4358471"/>
          </a:xfrm>
          <a:prstGeom prst="rect">
            <a:avLst/>
          </a:prstGeom>
          <a:ln>
            <a:noFill/>
          </a:ln>
          <a:effectLst>
            <a:softEdge rad="112500"/>
          </a:effectLst>
        </p:spPr>
      </p:pic>
    </p:spTree>
    <p:extLst>
      <p:ext uri="{BB962C8B-B14F-4D97-AF65-F5344CB8AC3E}">
        <p14:creationId xmlns:p14="http://schemas.microsoft.com/office/powerpoint/2010/main" val="2200277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0"/>
            <a:ext cx="8042276" cy="830341"/>
          </a:xfrm>
        </p:spPr>
        <p:txBody>
          <a:bodyPr/>
          <a:lstStyle/>
          <a:p>
            <a:r>
              <a:rPr lang="en-US" dirty="0">
                <a:latin typeface="Myriad Pro"/>
                <a:cs typeface="Myriad Pro"/>
              </a:rPr>
              <a:t>Automation</a:t>
            </a:r>
          </a:p>
        </p:txBody>
      </p:sp>
      <p:sp>
        <p:nvSpPr>
          <p:cNvPr id="3" name="Content Placeholder 2"/>
          <p:cNvSpPr>
            <a:spLocks noGrp="1"/>
          </p:cNvSpPr>
          <p:nvPr>
            <p:ph sz="half" idx="1"/>
          </p:nvPr>
        </p:nvSpPr>
        <p:spPr>
          <a:xfrm>
            <a:off x="369950" y="1068992"/>
            <a:ext cx="3842441" cy="2923382"/>
          </a:xfrm>
        </p:spPr>
        <p:txBody>
          <a:bodyPr>
            <a:normAutofit/>
          </a:bodyPr>
          <a:lstStyle/>
          <a:p>
            <a:pPr marL="0" indent="0">
              <a:spcBef>
                <a:spcPts val="0"/>
              </a:spcBef>
              <a:buNone/>
            </a:pPr>
            <a:r>
              <a:rPr lang="en-US" sz="2400" dirty="0">
                <a:solidFill>
                  <a:srgbClr val="000000"/>
                </a:solidFill>
                <a:latin typeface="Myriad Pro"/>
                <a:cs typeface="Myriad Pro"/>
              </a:rPr>
              <a:t>Horticulture Applications</a:t>
            </a:r>
          </a:p>
          <a:p>
            <a:pPr marL="0" indent="0">
              <a:spcBef>
                <a:spcPts val="0"/>
              </a:spcBef>
              <a:buNone/>
            </a:pPr>
            <a:r>
              <a:rPr lang="en-US" sz="2400" dirty="0">
                <a:solidFill>
                  <a:srgbClr val="000000"/>
                </a:solidFill>
                <a:latin typeface="Myriad Pro"/>
                <a:cs typeface="Myriad Pro"/>
              </a:rPr>
              <a:t>	</a:t>
            </a:r>
          </a:p>
          <a:p>
            <a:pPr marL="0" indent="0">
              <a:spcBef>
                <a:spcPts val="0"/>
              </a:spcBef>
              <a:buNone/>
            </a:pPr>
            <a:r>
              <a:rPr lang="en-US" sz="2400" dirty="0">
                <a:solidFill>
                  <a:srgbClr val="000000"/>
                </a:solidFill>
                <a:latin typeface="Myriad Pro"/>
                <a:cs typeface="Myriad Pro"/>
              </a:rPr>
              <a:t>Greenhouse Cleaning</a:t>
            </a:r>
          </a:p>
          <a:p>
            <a:pPr marL="0" indent="0">
              <a:spcBef>
                <a:spcPts val="0"/>
              </a:spcBef>
              <a:buNone/>
            </a:pPr>
            <a:r>
              <a:rPr lang="en-US" sz="2400" dirty="0">
                <a:solidFill>
                  <a:srgbClr val="000000"/>
                </a:solidFill>
                <a:latin typeface="Myriad Pro"/>
                <a:cs typeface="Myriad Pro"/>
              </a:rPr>
              <a:t>	</a:t>
            </a:r>
          </a:p>
          <a:p>
            <a:pPr marL="0" indent="0">
              <a:spcBef>
                <a:spcPts val="0"/>
              </a:spcBef>
              <a:buNone/>
            </a:pPr>
            <a:endParaRPr lang="en-US" sz="2400" dirty="0">
              <a:solidFill>
                <a:srgbClr val="000000"/>
              </a:solidFill>
              <a:latin typeface="Myriad Pro"/>
              <a:cs typeface="Myriad Pro"/>
            </a:endParaRPr>
          </a:p>
          <a:p>
            <a:pPr marL="0" indent="0">
              <a:spcBef>
                <a:spcPts val="0"/>
              </a:spcBef>
              <a:buNone/>
            </a:pPr>
            <a:endParaRPr lang="en-US" sz="2400" dirty="0">
              <a:solidFill>
                <a:srgbClr val="000000"/>
              </a:solidFill>
              <a:latin typeface="Myriad Pro"/>
              <a:cs typeface="Myriad Pro"/>
            </a:endParaRPr>
          </a:p>
          <a:p>
            <a:pPr marL="0" indent="0">
              <a:spcBef>
                <a:spcPts val="0"/>
              </a:spcBef>
              <a:buNone/>
            </a:pPr>
            <a:endParaRPr lang="en-US" sz="2400" dirty="0">
              <a:solidFill>
                <a:srgbClr val="000000"/>
              </a:solidFill>
              <a:latin typeface="Myriad Pro"/>
              <a:cs typeface="Myriad Pro"/>
            </a:endParaRPr>
          </a:p>
          <a:p>
            <a:pPr marL="0" indent="0">
              <a:spcBef>
                <a:spcPts val="0"/>
              </a:spcBef>
              <a:buNone/>
            </a:pPr>
            <a:endParaRPr lang="en-US" sz="2400" dirty="0">
              <a:solidFill>
                <a:srgbClr val="000000"/>
              </a:solidFill>
              <a:latin typeface="Myriad Pro"/>
              <a:cs typeface="Myriad Pro"/>
            </a:endParaRPr>
          </a:p>
        </p:txBody>
      </p:sp>
      <p:pic>
        <p:nvPicPr>
          <p:cNvPr id="6" name="Picture 5" descr="Automated washing.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633385" y="2344692"/>
            <a:ext cx="6439028" cy="4309081"/>
          </a:xfrm>
          <a:prstGeom prst="rect">
            <a:avLst/>
          </a:prstGeom>
          <a:ln>
            <a:noFill/>
          </a:ln>
          <a:effectLst>
            <a:softEdge rad="112500"/>
          </a:effectLst>
        </p:spPr>
      </p:pic>
    </p:spTree>
    <p:extLst>
      <p:ext uri="{BB962C8B-B14F-4D97-AF65-F5344CB8AC3E}">
        <p14:creationId xmlns:p14="http://schemas.microsoft.com/office/powerpoint/2010/main" val="5245994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4113"/>
            <a:ext cx="8042276" cy="867329"/>
          </a:xfrm>
        </p:spPr>
        <p:txBody>
          <a:bodyPr/>
          <a:lstStyle/>
          <a:p>
            <a:r>
              <a:rPr lang="en-US" dirty="0">
                <a:latin typeface="Myriad Pro"/>
                <a:cs typeface="Myriad Pro"/>
              </a:rPr>
              <a:t>Automation</a:t>
            </a:r>
          </a:p>
        </p:txBody>
      </p:sp>
      <p:sp>
        <p:nvSpPr>
          <p:cNvPr id="3" name="Content Placeholder 2"/>
          <p:cNvSpPr>
            <a:spLocks noGrp="1"/>
          </p:cNvSpPr>
          <p:nvPr>
            <p:ph sz="half" idx="1"/>
          </p:nvPr>
        </p:nvSpPr>
        <p:spPr>
          <a:xfrm>
            <a:off x="291960" y="1803372"/>
            <a:ext cx="3840480" cy="4343400"/>
          </a:xfrm>
        </p:spPr>
        <p:txBody>
          <a:bodyPr>
            <a:noAutofit/>
          </a:bodyPr>
          <a:lstStyle/>
          <a:p>
            <a:pPr marL="0" indent="0">
              <a:spcBef>
                <a:spcPts val="0"/>
              </a:spcBef>
              <a:buClrTx/>
              <a:buSzPct val="75000"/>
              <a:buNone/>
            </a:pPr>
            <a:r>
              <a:rPr lang="en-US" sz="2400" u="sng" dirty="0">
                <a:solidFill>
                  <a:schemeClr val="tx1"/>
                </a:solidFill>
                <a:latin typeface="Myriad Pro"/>
                <a:cs typeface="Myriad Pro"/>
              </a:rPr>
              <a:t>Advantages</a:t>
            </a:r>
          </a:p>
          <a:p>
            <a:pPr>
              <a:spcBef>
                <a:spcPts val="0"/>
              </a:spcBef>
              <a:buClrTx/>
              <a:buSzPct val="75000"/>
            </a:pPr>
            <a:r>
              <a:rPr lang="en-US" sz="2400" dirty="0">
                <a:solidFill>
                  <a:schemeClr val="tx1"/>
                </a:solidFill>
                <a:latin typeface="Myriad Pro"/>
                <a:cs typeface="Myriad Pro"/>
              </a:rPr>
              <a:t>Saves labor! </a:t>
            </a:r>
          </a:p>
          <a:p>
            <a:pPr lvl="1">
              <a:spcBef>
                <a:spcPts val="0"/>
              </a:spcBef>
              <a:buClrTx/>
              <a:buSzPct val="75000"/>
            </a:pPr>
            <a:r>
              <a:rPr lang="en-US" sz="2000" dirty="0">
                <a:solidFill>
                  <a:schemeClr val="tx1"/>
                </a:solidFill>
                <a:latin typeface="Myriad Pro"/>
                <a:cs typeface="Myriad Pro"/>
              </a:rPr>
              <a:t>Plant hundreds more per hour compared to hand labor</a:t>
            </a:r>
          </a:p>
          <a:p>
            <a:pPr lvl="1">
              <a:spcBef>
                <a:spcPts val="0"/>
              </a:spcBef>
              <a:buClrTx/>
              <a:buSzPct val="75000"/>
            </a:pPr>
            <a:r>
              <a:rPr lang="en-US" sz="2000" dirty="0">
                <a:solidFill>
                  <a:schemeClr val="tx1"/>
                </a:solidFill>
                <a:latin typeface="Myriad Pro"/>
                <a:cs typeface="Myriad Pro"/>
              </a:rPr>
              <a:t>Can be operated by one (or few people)</a:t>
            </a:r>
          </a:p>
          <a:p>
            <a:pPr>
              <a:spcBef>
                <a:spcPts val="0"/>
              </a:spcBef>
              <a:buClrTx/>
              <a:buSzPct val="75000"/>
            </a:pPr>
            <a:r>
              <a:rPr lang="en-US" sz="2400" dirty="0">
                <a:solidFill>
                  <a:schemeClr val="tx1"/>
                </a:solidFill>
                <a:latin typeface="Myriad Pro"/>
                <a:cs typeface="Myriad Pro"/>
              </a:rPr>
              <a:t>Accuracy resulting from data driven decisions based on facts.</a:t>
            </a:r>
          </a:p>
          <a:p>
            <a:pPr>
              <a:spcBef>
                <a:spcPts val="0"/>
              </a:spcBef>
              <a:buClrTx/>
              <a:buSzPct val="75000"/>
            </a:pPr>
            <a:r>
              <a:rPr lang="en-US" sz="2400" dirty="0">
                <a:solidFill>
                  <a:schemeClr val="tx1"/>
                </a:solidFill>
                <a:latin typeface="Myriad Pro"/>
                <a:cs typeface="Myriad Pro"/>
              </a:rPr>
              <a:t>Increase quality and yield</a:t>
            </a:r>
          </a:p>
          <a:p>
            <a:pPr lvl="1">
              <a:spcBef>
                <a:spcPts val="0"/>
              </a:spcBef>
              <a:buClrTx/>
              <a:buSzPct val="75000"/>
            </a:pPr>
            <a:r>
              <a:rPr lang="en-US" sz="2000" dirty="0">
                <a:solidFill>
                  <a:schemeClr val="tx1"/>
                </a:solidFill>
                <a:latin typeface="Myriad Pro"/>
                <a:cs typeface="Myriad Pro"/>
              </a:rPr>
              <a:t>Example: laser ‘eyes’ built in</a:t>
            </a:r>
          </a:p>
          <a:p>
            <a:pPr lvl="1">
              <a:spcBef>
                <a:spcPts val="0"/>
              </a:spcBef>
              <a:buClrTx/>
              <a:buSzPct val="75000"/>
            </a:pPr>
            <a:r>
              <a:rPr lang="en-US" sz="2000" dirty="0">
                <a:solidFill>
                  <a:schemeClr val="tx1"/>
                </a:solidFill>
                <a:latin typeface="Myriad Pro"/>
                <a:cs typeface="Myriad Pro"/>
              </a:rPr>
              <a:t>Select for disease</a:t>
            </a:r>
          </a:p>
          <a:p>
            <a:pPr lvl="1">
              <a:spcBef>
                <a:spcPts val="0"/>
              </a:spcBef>
              <a:buClrTx/>
              <a:buSzPct val="75000"/>
            </a:pPr>
            <a:r>
              <a:rPr lang="en-US" sz="2000" dirty="0">
                <a:solidFill>
                  <a:schemeClr val="tx1"/>
                </a:solidFill>
                <a:latin typeface="Myriad Pro"/>
                <a:cs typeface="Myriad Pro"/>
              </a:rPr>
              <a:t>Uniformity</a:t>
            </a:r>
          </a:p>
          <a:p>
            <a:pPr marL="0" indent="0">
              <a:spcBef>
                <a:spcPts val="0"/>
              </a:spcBef>
              <a:buClrTx/>
              <a:buSzPct val="75000"/>
              <a:buNone/>
            </a:pPr>
            <a:endParaRPr lang="en-US" sz="2400" dirty="0">
              <a:solidFill>
                <a:schemeClr val="tx1"/>
              </a:solidFill>
              <a:latin typeface="Myriad Pro"/>
              <a:cs typeface="Myriad Pro"/>
            </a:endParaRPr>
          </a:p>
        </p:txBody>
      </p:sp>
      <p:sp>
        <p:nvSpPr>
          <p:cNvPr id="4" name="Content Placeholder 3"/>
          <p:cNvSpPr>
            <a:spLocks noGrp="1"/>
          </p:cNvSpPr>
          <p:nvPr>
            <p:ph sz="half" idx="2"/>
          </p:nvPr>
        </p:nvSpPr>
        <p:spPr>
          <a:xfrm>
            <a:off x="4751071" y="1826544"/>
            <a:ext cx="3840480" cy="4343400"/>
          </a:xfrm>
        </p:spPr>
        <p:txBody>
          <a:bodyPr>
            <a:normAutofit/>
          </a:bodyPr>
          <a:lstStyle/>
          <a:p>
            <a:pPr marL="0" indent="0">
              <a:spcBef>
                <a:spcPts val="0"/>
              </a:spcBef>
              <a:buClrTx/>
              <a:buSzPct val="75000"/>
              <a:buNone/>
            </a:pPr>
            <a:r>
              <a:rPr lang="en-US" sz="2400" u="sng" dirty="0">
                <a:solidFill>
                  <a:schemeClr val="tx1"/>
                </a:solidFill>
                <a:latin typeface="Myriad Pro"/>
                <a:cs typeface="Myriad Pro"/>
              </a:rPr>
              <a:t>Disadvantages</a:t>
            </a:r>
          </a:p>
          <a:p>
            <a:pPr>
              <a:spcBef>
                <a:spcPts val="0"/>
              </a:spcBef>
              <a:buClrTx/>
              <a:buSzPct val="75000"/>
            </a:pPr>
            <a:r>
              <a:rPr lang="en-US" sz="2400" dirty="0">
                <a:solidFill>
                  <a:schemeClr val="tx1"/>
                </a:solidFill>
                <a:latin typeface="Myriad Pro"/>
                <a:cs typeface="Myriad Pro"/>
              </a:rPr>
              <a:t>COST (initial investment)</a:t>
            </a:r>
          </a:p>
          <a:p>
            <a:pPr>
              <a:spcBef>
                <a:spcPts val="0"/>
              </a:spcBef>
              <a:buClrTx/>
              <a:buSzPct val="75000"/>
            </a:pPr>
            <a:r>
              <a:rPr lang="en-US" sz="2400" dirty="0">
                <a:solidFill>
                  <a:schemeClr val="tx1"/>
                </a:solidFill>
                <a:latin typeface="Myriad Pro"/>
                <a:cs typeface="Myriad Pro"/>
              </a:rPr>
              <a:t>Challenges if breaks down</a:t>
            </a:r>
          </a:p>
          <a:p>
            <a:pPr lvl="1">
              <a:spcBef>
                <a:spcPts val="0"/>
              </a:spcBef>
              <a:buClrTx/>
              <a:buSzPct val="75000"/>
            </a:pPr>
            <a:r>
              <a:rPr lang="en-US" sz="2000" dirty="0">
                <a:solidFill>
                  <a:schemeClr val="tx1"/>
                </a:solidFill>
                <a:latin typeface="Myriad Pro"/>
                <a:cs typeface="Myriad Pro"/>
              </a:rPr>
              <a:t>Fixing timeline</a:t>
            </a:r>
          </a:p>
          <a:p>
            <a:pPr lvl="1">
              <a:spcBef>
                <a:spcPts val="0"/>
              </a:spcBef>
              <a:buClrTx/>
              <a:buSzPct val="75000"/>
            </a:pPr>
            <a:r>
              <a:rPr lang="en-US" sz="2000" dirty="0">
                <a:solidFill>
                  <a:schemeClr val="tx1"/>
                </a:solidFill>
                <a:latin typeface="Myriad Pro"/>
                <a:cs typeface="Myriad Pro"/>
              </a:rPr>
              <a:t>Costs</a:t>
            </a:r>
          </a:p>
          <a:p>
            <a:pPr lvl="1">
              <a:spcBef>
                <a:spcPts val="0"/>
              </a:spcBef>
              <a:buClrTx/>
              <a:buSzPct val="75000"/>
            </a:pPr>
            <a:r>
              <a:rPr lang="en-US" sz="2000" dirty="0">
                <a:solidFill>
                  <a:schemeClr val="tx1"/>
                </a:solidFill>
                <a:latin typeface="Myriad Pro"/>
                <a:cs typeface="Myriad Pro"/>
              </a:rPr>
              <a:t>Could be hard to get manual labor to fill in</a:t>
            </a:r>
          </a:p>
        </p:txBody>
      </p:sp>
      <p:sp>
        <p:nvSpPr>
          <p:cNvPr id="5" name="TextBox 4"/>
          <p:cNvSpPr txBox="1"/>
          <p:nvPr/>
        </p:nvSpPr>
        <p:spPr>
          <a:xfrm>
            <a:off x="291960" y="1182796"/>
            <a:ext cx="8744543" cy="461665"/>
          </a:xfrm>
          <a:prstGeom prst="rect">
            <a:avLst/>
          </a:prstGeom>
          <a:noFill/>
        </p:spPr>
        <p:txBody>
          <a:bodyPr wrap="none" rtlCol="0">
            <a:spAutoFit/>
          </a:bodyPr>
          <a:lstStyle/>
          <a:p>
            <a:r>
              <a:rPr lang="en-US" sz="2400" dirty="0">
                <a:latin typeface="Myriad Pro"/>
                <a:cs typeface="Myriad Pro"/>
              </a:rPr>
              <a:t>What do you think are advantages to automation?  Disadvantages?</a:t>
            </a:r>
          </a:p>
        </p:txBody>
      </p:sp>
    </p:spTree>
    <p:extLst>
      <p:ext uri="{BB962C8B-B14F-4D97-AF65-F5344CB8AC3E}">
        <p14:creationId xmlns:p14="http://schemas.microsoft.com/office/powerpoint/2010/main" val="122235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par>
                                <p:cTn id="13" presetID="5" presetClass="entr" presetSubtype="1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checkerboard(across)">
                                      <p:cBhvr>
                                        <p:cTn id="15" dur="500"/>
                                        <p:tgtEl>
                                          <p:spTgt spid="3">
                                            <p:txEl>
                                              <p:pRg st="2" end="2"/>
                                            </p:txEl>
                                          </p:spTgt>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checkerboard(across)">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checkerboard(across)">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checkerboard(across)">
                                      <p:cBhvr>
                                        <p:cTn id="28" dur="500"/>
                                        <p:tgtEl>
                                          <p:spTgt spid="3">
                                            <p:txEl>
                                              <p:pRg st="5" end="5"/>
                                            </p:txEl>
                                          </p:spTgt>
                                        </p:tgtEl>
                                      </p:cBhvr>
                                    </p:animEffect>
                                  </p:childTnLst>
                                </p:cTn>
                              </p:par>
                              <p:par>
                                <p:cTn id="29" presetID="5" presetClass="entr" presetSubtype="10"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checkerboard(across)">
                                      <p:cBhvr>
                                        <p:cTn id="31" dur="500"/>
                                        <p:tgtEl>
                                          <p:spTgt spid="3">
                                            <p:txEl>
                                              <p:pRg st="6" end="6"/>
                                            </p:txEl>
                                          </p:spTgt>
                                        </p:tgtEl>
                                      </p:cBhvr>
                                    </p:animEffect>
                                  </p:childTnLst>
                                </p:cTn>
                              </p:par>
                              <p:par>
                                <p:cTn id="32" presetID="5" presetClass="entr" presetSubtype="10" fill="hold" grpId="0"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checkerboard(across)">
                                      <p:cBhvr>
                                        <p:cTn id="34" dur="500"/>
                                        <p:tgtEl>
                                          <p:spTgt spid="3">
                                            <p:txEl>
                                              <p:pRg st="7" end="7"/>
                                            </p:txEl>
                                          </p:spTgt>
                                        </p:tgtEl>
                                      </p:cBhvr>
                                    </p:animEffect>
                                  </p:childTnLst>
                                </p:cTn>
                              </p:par>
                              <p:par>
                                <p:cTn id="35" presetID="5" presetClass="entr" presetSubtype="10" fill="hold" grpId="0"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checkerboard(across)">
                                      <p:cBhvr>
                                        <p:cTn id="37" dur="500"/>
                                        <p:tgtEl>
                                          <p:spTgt spid="3">
                                            <p:txEl>
                                              <p:pRg st="8" end="8"/>
                                            </p:txEl>
                                          </p:spTgt>
                                        </p:tgtEl>
                                      </p:cBhvr>
                                    </p:animEffect>
                                  </p:childTnLst>
                                </p:cTn>
                              </p:par>
                              <p:par>
                                <p:cTn id="38" presetID="5" presetClass="entr" presetSubtype="10" fill="hold" grpId="0" nodeType="withEffect">
                                  <p:stCondLst>
                                    <p:cond delay="0"/>
                                  </p:stCondLst>
                                  <p:childTnLst>
                                    <p:set>
                                      <p:cBhvr>
                                        <p:cTn id="39" dur="1" fill="hold">
                                          <p:stCondLst>
                                            <p:cond delay="0"/>
                                          </p:stCondLst>
                                        </p:cTn>
                                        <p:tgtEl>
                                          <p:spTgt spid="4">
                                            <p:txEl>
                                              <p:pRg st="0" end="0"/>
                                            </p:txEl>
                                          </p:spTgt>
                                        </p:tgtEl>
                                        <p:attrNameLst>
                                          <p:attrName>style.visibility</p:attrName>
                                        </p:attrNameLst>
                                      </p:cBhvr>
                                      <p:to>
                                        <p:strVal val="visible"/>
                                      </p:to>
                                    </p:set>
                                    <p:animEffect transition="in" filter="checkerboard(across)">
                                      <p:cBhvr>
                                        <p:cTn id="40" dur="500"/>
                                        <p:tgtEl>
                                          <p:spTgt spid="4">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5" presetClass="entr" presetSubtype="10" fill="hold" grpId="0" nodeType="clickEffect">
                                  <p:stCondLst>
                                    <p:cond delay="0"/>
                                  </p:stCondLst>
                                  <p:childTnLst>
                                    <p:set>
                                      <p:cBhvr>
                                        <p:cTn id="44" dur="1" fill="hold">
                                          <p:stCondLst>
                                            <p:cond delay="0"/>
                                          </p:stCondLst>
                                        </p:cTn>
                                        <p:tgtEl>
                                          <p:spTgt spid="4">
                                            <p:txEl>
                                              <p:pRg st="1" end="1"/>
                                            </p:txEl>
                                          </p:spTgt>
                                        </p:tgtEl>
                                        <p:attrNameLst>
                                          <p:attrName>style.visibility</p:attrName>
                                        </p:attrNameLst>
                                      </p:cBhvr>
                                      <p:to>
                                        <p:strVal val="visible"/>
                                      </p:to>
                                    </p:set>
                                    <p:animEffect transition="in" filter="checkerboard(across)">
                                      <p:cBhvr>
                                        <p:cTn id="45" dur="500"/>
                                        <p:tgtEl>
                                          <p:spTgt spid="4">
                                            <p:txEl>
                                              <p:pRg st="1" end="1"/>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5" presetClass="entr" presetSubtype="10" fill="hold" grpId="0" nodeType="clickEffect">
                                  <p:stCondLst>
                                    <p:cond delay="0"/>
                                  </p:stCondLst>
                                  <p:childTnLst>
                                    <p:set>
                                      <p:cBhvr>
                                        <p:cTn id="49" dur="1" fill="hold">
                                          <p:stCondLst>
                                            <p:cond delay="0"/>
                                          </p:stCondLst>
                                        </p:cTn>
                                        <p:tgtEl>
                                          <p:spTgt spid="4">
                                            <p:txEl>
                                              <p:pRg st="2" end="2"/>
                                            </p:txEl>
                                          </p:spTgt>
                                        </p:tgtEl>
                                        <p:attrNameLst>
                                          <p:attrName>style.visibility</p:attrName>
                                        </p:attrNameLst>
                                      </p:cBhvr>
                                      <p:to>
                                        <p:strVal val="visible"/>
                                      </p:to>
                                    </p:set>
                                    <p:animEffect transition="in" filter="checkerboard(across)">
                                      <p:cBhvr>
                                        <p:cTn id="50" dur="500"/>
                                        <p:tgtEl>
                                          <p:spTgt spid="4">
                                            <p:txEl>
                                              <p:pRg st="2" end="2"/>
                                            </p:txEl>
                                          </p:spTgt>
                                        </p:tgtEl>
                                      </p:cBhvr>
                                    </p:animEffect>
                                  </p:childTnLst>
                                </p:cTn>
                              </p:par>
                              <p:par>
                                <p:cTn id="51" presetID="5" presetClass="entr" presetSubtype="10" fill="hold" grpId="0" nodeType="withEffect">
                                  <p:stCondLst>
                                    <p:cond delay="0"/>
                                  </p:stCondLst>
                                  <p:childTnLst>
                                    <p:set>
                                      <p:cBhvr>
                                        <p:cTn id="52" dur="1" fill="hold">
                                          <p:stCondLst>
                                            <p:cond delay="0"/>
                                          </p:stCondLst>
                                        </p:cTn>
                                        <p:tgtEl>
                                          <p:spTgt spid="4">
                                            <p:txEl>
                                              <p:pRg st="3" end="3"/>
                                            </p:txEl>
                                          </p:spTgt>
                                        </p:tgtEl>
                                        <p:attrNameLst>
                                          <p:attrName>style.visibility</p:attrName>
                                        </p:attrNameLst>
                                      </p:cBhvr>
                                      <p:to>
                                        <p:strVal val="visible"/>
                                      </p:to>
                                    </p:set>
                                    <p:animEffect transition="in" filter="checkerboard(across)">
                                      <p:cBhvr>
                                        <p:cTn id="53" dur="500"/>
                                        <p:tgtEl>
                                          <p:spTgt spid="4">
                                            <p:txEl>
                                              <p:pRg st="3" end="3"/>
                                            </p:txEl>
                                          </p:spTgt>
                                        </p:tgtEl>
                                      </p:cBhvr>
                                    </p:animEffect>
                                  </p:childTnLst>
                                </p:cTn>
                              </p:par>
                              <p:par>
                                <p:cTn id="54" presetID="5" presetClass="entr" presetSubtype="10" fill="hold" grpId="0" nodeType="withEffect">
                                  <p:stCondLst>
                                    <p:cond delay="0"/>
                                  </p:stCondLst>
                                  <p:childTnLst>
                                    <p:set>
                                      <p:cBhvr>
                                        <p:cTn id="55" dur="1" fill="hold">
                                          <p:stCondLst>
                                            <p:cond delay="0"/>
                                          </p:stCondLst>
                                        </p:cTn>
                                        <p:tgtEl>
                                          <p:spTgt spid="4">
                                            <p:txEl>
                                              <p:pRg st="4" end="4"/>
                                            </p:txEl>
                                          </p:spTgt>
                                        </p:tgtEl>
                                        <p:attrNameLst>
                                          <p:attrName>style.visibility</p:attrName>
                                        </p:attrNameLst>
                                      </p:cBhvr>
                                      <p:to>
                                        <p:strVal val="visible"/>
                                      </p:to>
                                    </p:set>
                                    <p:animEffect transition="in" filter="checkerboard(across)">
                                      <p:cBhvr>
                                        <p:cTn id="56" dur="500"/>
                                        <p:tgtEl>
                                          <p:spTgt spid="4">
                                            <p:txEl>
                                              <p:pRg st="4" end="4"/>
                                            </p:txEl>
                                          </p:spTgt>
                                        </p:tgtEl>
                                      </p:cBhvr>
                                    </p:animEffect>
                                  </p:childTnLst>
                                </p:cTn>
                              </p:par>
                              <p:par>
                                <p:cTn id="57" presetID="5" presetClass="entr" presetSubtype="10" fill="hold" grpId="0" nodeType="withEffect">
                                  <p:stCondLst>
                                    <p:cond delay="0"/>
                                  </p:stCondLst>
                                  <p:childTnLst>
                                    <p:set>
                                      <p:cBhvr>
                                        <p:cTn id="58" dur="1" fill="hold">
                                          <p:stCondLst>
                                            <p:cond delay="0"/>
                                          </p:stCondLst>
                                        </p:cTn>
                                        <p:tgtEl>
                                          <p:spTgt spid="4">
                                            <p:txEl>
                                              <p:pRg st="5" end="5"/>
                                            </p:txEl>
                                          </p:spTgt>
                                        </p:tgtEl>
                                        <p:attrNameLst>
                                          <p:attrName>style.visibility</p:attrName>
                                        </p:attrNameLst>
                                      </p:cBhvr>
                                      <p:to>
                                        <p:strVal val="visible"/>
                                      </p:to>
                                    </p:set>
                                    <p:animEffect transition="in" filter="checkerboard(across)">
                                      <p:cBhvr>
                                        <p:cTn id="59"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
            <a:ext cx="8042276" cy="863216"/>
          </a:xfrm>
        </p:spPr>
        <p:txBody>
          <a:bodyPr/>
          <a:lstStyle/>
          <a:p>
            <a:r>
              <a:rPr lang="en-US" dirty="0">
                <a:latin typeface="Myriad Pro"/>
                <a:cs typeface="Myriad Pro"/>
              </a:rPr>
              <a:t>Automation</a:t>
            </a:r>
          </a:p>
        </p:txBody>
      </p:sp>
      <p:sp>
        <p:nvSpPr>
          <p:cNvPr id="3" name="Content Placeholder 2"/>
          <p:cNvSpPr>
            <a:spLocks noGrp="1"/>
          </p:cNvSpPr>
          <p:nvPr>
            <p:ph sz="half" idx="1"/>
          </p:nvPr>
        </p:nvSpPr>
        <p:spPr>
          <a:xfrm>
            <a:off x="549275" y="1143693"/>
            <a:ext cx="3840480" cy="4343400"/>
          </a:xfrm>
        </p:spPr>
        <p:txBody>
          <a:bodyPr/>
          <a:lstStyle/>
          <a:p>
            <a:pPr marL="0" indent="0">
              <a:buNone/>
            </a:pPr>
            <a:r>
              <a:rPr lang="en-US" sz="2400" u="sng" dirty="0">
                <a:solidFill>
                  <a:schemeClr val="tx1"/>
                </a:solidFill>
                <a:latin typeface="Myriad Pro"/>
                <a:cs typeface="Myriad Pro"/>
              </a:rPr>
              <a:t>Career Examples</a:t>
            </a:r>
          </a:p>
          <a:p>
            <a:pPr marL="0" indent="0">
              <a:buNone/>
            </a:pPr>
            <a:r>
              <a:rPr lang="en-US" sz="2400" dirty="0">
                <a:solidFill>
                  <a:schemeClr val="tx1"/>
                </a:solidFill>
                <a:latin typeface="Myriad Pro"/>
                <a:cs typeface="Myriad Pro"/>
              </a:rPr>
              <a:t>Greenhouse Grower</a:t>
            </a:r>
          </a:p>
          <a:p>
            <a:pPr marL="0" indent="0">
              <a:buNone/>
            </a:pPr>
            <a:br>
              <a:rPr lang="en-US" sz="2400" dirty="0">
                <a:solidFill>
                  <a:schemeClr val="tx1"/>
                </a:solidFill>
                <a:latin typeface="Myriad Pro"/>
                <a:cs typeface="Myriad Pro"/>
              </a:rPr>
            </a:br>
            <a:endParaRPr lang="en-US" sz="2400" dirty="0">
              <a:solidFill>
                <a:schemeClr val="tx1"/>
              </a:solidFill>
              <a:latin typeface="Myriad Pro"/>
              <a:cs typeface="Myriad Pro"/>
            </a:endParaRPr>
          </a:p>
        </p:txBody>
      </p:sp>
      <p:sp>
        <p:nvSpPr>
          <p:cNvPr id="5" name="Content Placeholder 4"/>
          <p:cNvSpPr>
            <a:spLocks noGrp="1"/>
          </p:cNvSpPr>
          <p:nvPr>
            <p:ph sz="half" idx="2"/>
          </p:nvPr>
        </p:nvSpPr>
        <p:spPr>
          <a:xfrm>
            <a:off x="4751071" y="1696335"/>
            <a:ext cx="3840480" cy="4343400"/>
          </a:xfrm>
        </p:spPr>
        <p:txBody>
          <a:bodyPr/>
          <a:lstStyle/>
          <a:p>
            <a:pPr marL="0" indent="0">
              <a:buNone/>
            </a:pPr>
            <a:r>
              <a:rPr lang="en-US" sz="2400" dirty="0" err="1">
                <a:solidFill>
                  <a:schemeClr val="tx1"/>
                </a:solidFill>
                <a:latin typeface="Myriad Pro"/>
                <a:cs typeface="Myriad Pro"/>
              </a:rPr>
              <a:t>Olericulturist</a:t>
            </a:r>
            <a:endParaRPr lang="en-US" sz="2400" dirty="0">
              <a:solidFill>
                <a:schemeClr val="tx1"/>
              </a:solidFill>
              <a:latin typeface="Myriad Pro"/>
              <a:cs typeface="Myriad Pro"/>
            </a:endParaRPr>
          </a:p>
          <a:p>
            <a:endParaRPr lang="en-US" dirty="0"/>
          </a:p>
        </p:txBody>
      </p:sp>
      <p:pic>
        <p:nvPicPr>
          <p:cNvPr id="6" name="Picture 5" descr="IMG_2342.jp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49275" y="2119874"/>
            <a:ext cx="3305567" cy="4738126"/>
          </a:xfrm>
          <a:prstGeom prst="rect">
            <a:avLst/>
          </a:prstGeom>
          <a:ln>
            <a:noFill/>
          </a:ln>
          <a:effectLst>
            <a:softEdge rad="112500"/>
          </a:effectLst>
        </p:spPr>
      </p:pic>
      <p:pic>
        <p:nvPicPr>
          <p:cNvPr id="7" name="Picture 6"/>
          <p:cNvPicPr>
            <a:picLocks noChangeAspect="1"/>
          </p:cNvPicPr>
          <p:nvPr/>
        </p:nvPicPr>
        <p:blipFill>
          <a:blip r:embed="rId4"/>
          <a:stretch>
            <a:fillRect/>
          </a:stretch>
        </p:blipFill>
        <p:spPr>
          <a:xfrm>
            <a:off x="4235048" y="2491084"/>
            <a:ext cx="4731535" cy="3548651"/>
          </a:xfrm>
          <a:prstGeom prst="rect">
            <a:avLst/>
          </a:prstGeom>
          <a:ln>
            <a:noFill/>
          </a:ln>
          <a:effectLst>
            <a:softEdge rad="112500"/>
          </a:effectLst>
        </p:spPr>
      </p:pic>
      <p:sp>
        <p:nvSpPr>
          <p:cNvPr id="8" name="TextBox 7"/>
          <p:cNvSpPr txBox="1"/>
          <p:nvPr/>
        </p:nvSpPr>
        <p:spPr>
          <a:xfrm>
            <a:off x="4235048" y="5806699"/>
            <a:ext cx="2250145" cy="253916"/>
          </a:xfrm>
          <a:prstGeom prst="rect">
            <a:avLst/>
          </a:prstGeom>
          <a:noFill/>
        </p:spPr>
        <p:txBody>
          <a:bodyPr wrap="none" rtlCol="0">
            <a:spAutoFit/>
          </a:bodyPr>
          <a:lstStyle/>
          <a:p>
            <a:r>
              <a:rPr lang="en-US" sz="1050" dirty="0">
                <a:solidFill>
                  <a:schemeClr val="bg1"/>
                </a:solidFill>
              </a:rPr>
              <a:t>Image Credit:  Transplant Systems</a:t>
            </a:r>
          </a:p>
        </p:txBody>
      </p:sp>
    </p:spTree>
    <p:extLst>
      <p:ext uri="{BB962C8B-B14F-4D97-AF65-F5344CB8AC3E}">
        <p14:creationId xmlns:p14="http://schemas.microsoft.com/office/powerpoint/2010/main" val="2227958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060209"/>
          </a:xfrm>
        </p:spPr>
        <p:txBody>
          <a:bodyPr/>
          <a:lstStyle/>
          <a:p>
            <a:r>
              <a:rPr lang="en-US" dirty="0">
                <a:latin typeface="Myriad Pro"/>
                <a:cs typeface="Myriad Pro"/>
              </a:rPr>
              <a:t>Project funded by:</a:t>
            </a:r>
          </a:p>
        </p:txBody>
      </p:sp>
      <p:sp>
        <p:nvSpPr>
          <p:cNvPr id="3" name="Content Placeholder 2"/>
          <p:cNvSpPr>
            <a:spLocks noGrp="1"/>
          </p:cNvSpPr>
          <p:nvPr>
            <p:ph idx="1"/>
          </p:nvPr>
        </p:nvSpPr>
        <p:spPr/>
        <p:txBody>
          <a:bodyPr/>
          <a:lstStyle/>
          <a:p>
            <a:pPr marL="0" indent="0" algn="ctr">
              <a:buNone/>
            </a:pPr>
            <a:r>
              <a:rPr lang="en-US" altLang="en-US" dirty="0">
                <a:solidFill>
                  <a:srgbClr val="000000"/>
                </a:solidFill>
                <a:latin typeface="Myriad Pro"/>
                <a:cs typeface="Myriad Pro"/>
              </a:rPr>
              <a:t>USDA Secondary Education, Two-Year Postsecondary Education, and Agriculture in the K-12 Classroom Challenge Grant (SPECA) Award No. 2017-38414-26963</a:t>
            </a:r>
          </a:p>
          <a:p>
            <a:pPr algn="ctr"/>
            <a:endParaRPr lang="en-US" dirty="0">
              <a:solidFill>
                <a:srgbClr val="000000"/>
              </a:solidFill>
              <a:latin typeface="Myriad Pro"/>
              <a:cs typeface="Myriad Pro"/>
            </a:endParaRPr>
          </a:p>
        </p:txBody>
      </p:sp>
      <p:pic>
        <p:nvPicPr>
          <p:cNvPr id="4" name="Picture 146" descr="USDA NIFA Grants - Government Grants News And Application"/>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49701" y="3605676"/>
            <a:ext cx="5407819" cy="2617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135" descr="Image result for k-state research and extension logo"/>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833184" y="3832319"/>
            <a:ext cx="3052763" cy="2259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0576747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868"/>
            <a:ext cx="8042276" cy="915211"/>
          </a:xfrm>
        </p:spPr>
        <p:txBody>
          <a:bodyPr/>
          <a:lstStyle/>
          <a:p>
            <a:r>
              <a:rPr lang="en-US" b="0" dirty="0">
                <a:latin typeface="Myriad Pro"/>
                <a:cs typeface="Myriad Pro"/>
              </a:rPr>
              <a:t>Introduction</a:t>
            </a:r>
          </a:p>
        </p:txBody>
      </p:sp>
      <p:sp>
        <p:nvSpPr>
          <p:cNvPr id="6" name="Content Placeholder 5"/>
          <p:cNvSpPr>
            <a:spLocks noGrp="1"/>
          </p:cNvSpPr>
          <p:nvPr>
            <p:ph sz="half" idx="2"/>
          </p:nvPr>
        </p:nvSpPr>
        <p:spPr>
          <a:xfrm>
            <a:off x="4814210" y="1390311"/>
            <a:ext cx="3943351" cy="4345094"/>
          </a:xfrm>
        </p:spPr>
        <p:txBody>
          <a:bodyPr>
            <a:normAutofit lnSpcReduction="10000"/>
          </a:bodyPr>
          <a:lstStyle/>
          <a:p>
            <a:pPr marL="0" indent="0" algn="ctr">
              <a:buNone/>
            </a:pPr>
            <a:r>
              <a:rPr lang="en-US" sz="2800" dirty="0">
                <a:solidFill>
                  <a:srgbClr val="000000"/>
                </a:solidFill>
                <a:latin typeface="Myriad Pro"/>
                <a:cs typeface="Myriad Pro"/>
              </a:rPr>
              <a:t>What is mechanization?</a:t>
            </a:r>
          </a:p>
          <a:p>
            <a:pPr marL="0" indent="0" algn="ctr">
              <a:buNone/>
            </a:pPr>
            <a:r>
              <a:rPr lang="en-US" sz="2800" dirty="0">
                <a:solidFill>
                  <a:srgbClr val="000000"/>
                </a:solidFill>
                <a:latin typeface="Myriad Pro"/>
                <a:cs typeface="Myriad Pro"/>
              </a:rPr>
              <a:t>What is automation?</a:t>
            </a:r>
          </a:p>
          <a:p>
            <a:pPr marL="0" indent="0" algn="ctr">
              <a:buNone/>
            </a:pPr>
            <a:endParaRPr lang="en-US" sz="2800" dirty="0">
              <a:solidFill>
                <a:srgbClr val="000000"/>
              </a:solidFill>
              <a:latin typeface="Myriad Pro"/>
              <a:cs typeface="Myriad Pro"/>
            </a:endParaRPr>
          </a:p>
          <a:p>
            <a:pPr marL="0" indent="0" algn="ctr">
              <a:buNone/>
            </a:pPr>
            <a:r>
              <a:rPr lang="en-US" sz="2800" dirty="0">
                <a:solidFill>
                  <a:srgbClr val="000000"/>
                </a:solidFill>
                <a:latin typeface="Myriad Pro"/>
                <a:cs typeface="Myriad Pro"/>
              </a:rPr>
              <a:t>Examples of automation in horticulture and plant science related fields</a:t>
            </a:r>
          </a:p>
          <a:p>
            <a:pPr marL="0" indent="0" algn="ctr">
              <a:buNone/>
            </a:pPr>
            <a:endParaRPr lang="en-US" sz="2800" dirty="0">
              <a:solidFill>
                <a:srgbClr val="000000"/>
              </a:solidFill>
              <a:latin typeface="Myriad Pro"/>
              <a:cs typeface="Myriad Pro"/>
            </a:endParaRPr>
          </a:p>
          <a:p>
            <a:pPr marL="0" indent="0" algn="ctr">
              <a:buNone/>
            </a:pPr>
            <a:r>
              <a:rPr lang="en-US" sz="2800" dirty="0">
                <a:solidFill>
                  <a:srgbClr val="000000"/>
                </a:solidFill>
                <a:latin typeface="Myriad Pro"/>
                <a:cs typeface="Myriad Pro"/>
              </a:rPr>
              <a:t>Career opportunities</a:t>
            </a:r>
          </a:p>
          <a:p>
            <a:pPr marL="0" indent="0" algn="ctr">
              <a:buNone/>
            </a:pPr>
            <a:endParaRPr lang="en-US" sz="2800" dirty="0">
              <a:solidFill>
                <a:srgbClr val="000000"/>
              </a:solidFill>
              <a:latin typeface="Myriad Pro"/>
              <a:cs typeface="Myriad Pro"/>
            </a:endParaRPr>
          </a:p>
          <a:p>
            <a:pPr marL="0" indent="0" algn="ctr">
              <a:buNone/>
            </a:pPr>
            <a:endParaRPr lang="en-US" sz="2800" dirty="0">
              <a:solidFill>
                <a:srgbClr val="000000"/>
              </a:solidFill>
              <a:latin typeface="Myriad Pro"/>
              <a:cs typeface="Myriad Pro"/>
            </a:endParaRPr>
          </a:p>
        </p:txBody>
      </p:sp>
      <p:pic>
        <p:nvPicPr>
          <p:cNvPr id="4" name="Picture 3" descr="Moving Bench Tray.jpg">
            <a:extLst>
              <a:ext uri="{FF2B5EF4-FFF2-40B4-BE49-F238E27FC236}">
                <a16:creationId xmlns:a16="http://schemas.microsoft.com/office/drawing/2014/main" id="{F75904B6-1A6F-094C-B25A-64A6825B766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86439" y="1899930"/>
            <a:ext cx="4550918" cy="3058140"/>
          </a:xfrm>
          <a:prstGeom prst="rect">
            <a:avLst/>
          </a:prstGeom>
          <a:ln>
            <a:noFill/>
          </a:ln>
          <a:effectLst>
            <a:softEdge rad="112500"/>
          </a:effectLst>
        </p:spPr>
      </p:pic>
    </p:spTree>
    <p:extLst>
      <p:ext uri="{BB962C8B-B14F-4D97-AF65-F5344CB8AC3E}">
        <p14:creationId xmlns:p14="http://schemas.microsoft.com/office/powerpoint/2010/main" val="8647004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ogo.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71651" y="4683897"/>
            <a:ext cx="2093036" cy="2093036"/>
          </a:xfrm>
          <a:prstGeom prst="rect">
            <a:avLst/>
          </a:prstGeom>
        </p:spPr>
      </p:pic>
      <p:sp>
        <p:nvSpPr>
          <p:cNvPr id="2" name="Title 1"/>
          <p:cNvSpPr>
            <a:spLocks noGrp="1"/>
          </p:cNvSpPr>
          <p:nvPr>
            <p:ph type="title"/>
          </p:nvPr>
        </p:nvSpPr>
        <p:spPr>
          <a:xfrm>
            <a:off x="457200" y="41200"/>
            <a:ext cx="8229600" cy="888417"/>
          </a:xfrm>
        </p:spPr>
        <p:txBody>
          <a:bodyPr/>
          <a:lstStyle/>
          <a:p>
            <a:r>
              <a:rPr lang="en-US" dirty="0">
                <a:latin typeface="Myriad Pro"/>
                <a:cs typeface="Myriad Pro"/>
              </a:rPr>
              <a:t>Learning Objectives</a:t>
            </a:r>
          </a:p>
        </p:txBody>
      </p:sp>
      <p:sp>
        <p:nvSpPr>
          <p:cNvPr id="3" name="Content Placeholder 2"/>
          <p:cNvSpPr>
            <a:spLocks noGrp="1"/>
          </p:cNvSpPr>
          <p:nvPr>
            <p:ph sz="half" idx="1"/>
          </p:nvPr>
        </p:nvSpPr>
        <p:spPr>
          <a:xfrm>
            <a:off x="457200" y="964250"/>
            <a:ext cx="8469652" cy="4712229"/>
          </a:xfrm>
        </p:spPr>
        <p:txBody>
          <a:bodyPr>
            <a:noAutofit/>
          </a:bodyPr>
          <a:lstStyle/>
          <a:p>
            <a:pPr marL="0" indent="0" algn="ctr">
              <a:spcBef>
                <a:spcPts val="0"/>
              </a:spcBef>
              <a:buNone/>
            </a:pPr>
            <a:r>
              <a:rPr lang="en-US" sz="2800" dirty="0">
                <a:solidFill>
                  <a:srgbClr val="000000"/>
                </a:solidFill>
                <a:latin typeface="Myriad Pro"/>
                <a:cs typeface="Myriad Pro"/>
              </a:rPr>
              <a:t>Students will:</a:t>
            </a:r>
          </a:p>
          <a:p>
            <a:pPr marL="0" indent="0" algn="ctr">
              <a:spcBef>
                <a:spcPts val="0"/>
              </a:spcBef>
              <a:buNone/>
            </a:pPr>
            <a:endParaRPr lang="en-US" sz="1800" dirty="0">
              <a:solidFill>
                <a:srgbClr val="000000"/>
              </a:solidFill>
              <a:latin typeface="Myriad Pro"/>
              <a:cs typeface="Myriad Pro"/>
            </a:endParaRPr>
          </a:p>
          <a:p>
            <a:pPr marL="0" indent="0" algn="ctr">
              <a:spcBef>
                <a:spcPts val="0"/>
              </a:spcBef>
              <a:buNone/>
            </a:pPr>
            <a:r>
              <a:rPr lang="en-US" sz="2800" dirty="0">
                <a:solidFill>
                  <a:srgbClr val="000000"/>
                </a:solidFill>
                <a:latin typeface="Myriad Pro"/>
                <a:cs typeface="Myriad Pro"/>
              </a:rPr>
              <a:t>be able to describe different ways the horticulture and plant science related fields industry are automated</a:t>
            </a:r>
          </a:p>
          <a:p>
            <a:pPr marL="0" indent="0" algn="ctr">
              <a:spcBef>
                <a:spcPts val="0"/>
              </a:spcBef>
              <a:buNone/>
            </a:pPr>
            <a:endParaRPr lang="en-US" sz="1400" dirty="0">
              <a:solidFill>
                <a:srgbClr val="000000"/>
              </a:solidFill>
              <a:latin typeface="Myriad Pro"/>
              <a:cs typeface="Myriad Pro"/>
            </a:endParaRPr>
          </a:p>
          <a:p>
            <a:pPr marL="0" indent="0" algn="ctr">
              <a:spcBef>
                <a:spcPts val="0"/>
              </a:spcBef>
              <a:buNone/>
            </a:pPr>
            <a:r>
              <a:rPr lang="en-US" sz="2800" dirty="0">
                <a:solidFill>
                  <a:srgbClr val="000000"/>
                </a:solidFill>
                <a:latin typeface="Myriad Pro"/>
                <a:cs typeface="Myriad Pro"/>
              </a:rPr>
              <a:t>be able to identify automation practices in horticulture and plant science related fields</a:t>
            </a:r>
          </a:p>
          <a:p>
            <a:pPr marL="0" indent="0" algn="ctr">
              <a:spcBef>
                <a:spcPts val="0"/>
              </a:spcBef>
              <a:buNone/>
            </a:pPr>
            <a:endParaRPr lang="en-US" sz="1200" dirty="0">
              <a:solidFill>
                <a:srgbClr val="000000"/>
              </a:solidFill>
              <a:latin typeface="Myriad Pro"/>
              <a:cs typeface="Myriad Pro"/>
            </a:endParaRPr>
          </a:p>
          <a:p>
            <a:pPr marL="0" indent="0" algn="ctr">
              <a:spcBef>
                <a:spcPts val="0"/>
              </a:spcBef>
              <a:buNone/>
            </a:pPr>
            <a:r>
              <a:rPr lang="en-US" sz="2800" dirty="0">
                <a:solidFill>
                  <a:srgbClr val="000000"/>
                </a:solidFill>
                <a:latin typeface="Myriad Pro"/>
                <a:cs typeface="Myriad Pro"/>
              </a:rPr>
              <a:t>be able to describe advantages and disadvantages of automation in horticulture and plant science related fields</a:t>
            </a:r>
          </a:p>
          <a:p>
            <a:pPr marL="0" indent="0" algn="ctr">
              <a:spcBef>
                <a:spcPts val="0"/>
              </a:spcBef>
              <a:buNone/>
            </a:pPr>
            <a:endParaRPr lang="en-US" sz="2800" dirty="0">
              <a:solidFill>
                <a:srgbClr val="000000"/>
              </a:solidFill>
              <a:latin typeface="Myriad Pro"/>
              <a:cs typeface="Myriad Pro"/>
            </a:endParaRPr>
          </a:p>
        </p:txBody>
      </p:sp>
    </p:spTree>
    <p:extLst>
      <p:ext uri="{BB962C8B-B14F-4D97-AF65-F5344CB8AC3E}">
        <p14:creationId xmlns:p14="http://schemas.microsoft.com/office/powerpoint/2010/main" val="2640013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0"/>
            <a:ext cx="8042276" cy="905042"/>
          </a:xfrm>
        </p:spPr>
        <p:txBody>
          <a:bodyPr/>
          <a:lstStyle/>
          <a:p>
            <a:r>
              <a:rPr lang="en-US" dirty="0">
                <a:latin typeface="Myriad Pro"/>
                <a:cs typeface="Myriad Pro"/>
              </a:rPr>
              <a:t>Automation</a:t>
            </a:r>
          </a:p>
        </p:txBody>
      </p:sp>
      <p:sp>
        <p:nvSpPr>
          <p:cNvPr id="3" name="Content Placeholder 2"/>
          <p:cNvSpPr>
            <a:spLocks noGrp="1"/>
          </p:cNvSpPr>
          <p:nvPr>
            <p:ph sz="half" idx="1"/>
          </p:nvPr>
        </p:nvSpPr>
        <p:spPr>
          <a:xfrm>
            <a:off x="532695" y="1065532"/>
            <a:ext cx="8058856" cy="557839"/>
          </a:xfrm>
        </p:spPr>
        <p:txBody>
          <a:bodyPr>
            <a:normAutofit/>
          </a:bodyPr>
          <a:lstStyle/>
          <a:p>
            <a:pPr marL="0" indent="0" algn="ctr">
              <a:buNone/>
            </a:pPr>
            <a:r>
              <a:rPr lang="en-US" sz="2800" dirty="0">
                <a:solidFill>
                  <a:srgbClr val="000000"/>
                </a:solidFill>
                <a:latin typeface="Myriad Pro"/>
                <a:cs typeface="Myriad Pro"/>
              </a:rPr>
              <a:t>What </a:t>
            </a:r>
            <a:r>
              <a:rPr lang="en-US" sz="2800" i="1" dirty="0">
                <a:solidFill>
                  <a:srgbClr val="000000"/>
                </a:solidFill>
                <a:latin typeface="Myriad Pro"/>
                <a:cs typeface="Myriad Pro"/>
              </a:rPr>
              <a:t>is</a:t>
            </a:r>
            <a:r>
              <a:rPr lang="en-US" sz="2800" dirty="0">
                <a:solidFill>
                  <a:srgbClr val="000000"/>
                </a:solidFill>
                <a:latin typeface="Myriad Pro"/>
                <a:cs typeface="Myriad Pro"/>
              </a:rPr>
              <a:t> Mechanization? </a:t>
            </a:r>
          </a:p>
          <a:p>
            <a:pPr marL="0" indent="0" algn="ctr">
              <a:buNone/>
            </a:pPr>
            <a:endParaRPr lang="en-US" sz="2800" dirty="0">
              <a:solidFill>
                <a:srgbClr val="000000"/>
              </a:solidFill>
              <a:latin typeface="Myriad Pro"/>
              <a:cs typeface="Myriad Pro"/>
            </a:endParaRPr>
          </a:p>
        </p:txBody>
      </p:sp>
      <p:sp>
        <p:nvSpPr>
          <p:cNvPr id="4" name="TextBox 3"/>
          <p:cNvSpPr txBox="1"/>
          <p:nvPr/>
        </p:nvSpPr>
        <p:spPr>
          <a:xfrm>
            <a:off x="457200" y="1750450"/>
            <a:ext cx="8241688" cy="1569660"/>
          </a:xfrm>
          <a:prstGeom prst="rect">
            <a:avLst/>
          </a:prstGeom>
          <a:noFill/>
        </p:spPr>
        <p:txBody>
          <a:bodyPr wrap="square" rtlCol="0">
            <a:spAutoFit/>
          </a:bodyPr>
          <a:lstStyle/>
          <a:p>
            <a:pPr algn="ctr"/>
            <a:r>
              <a:rPr lang="en-US" sz="2400" dirty="0">
                <a:latin typeface="Myriad Pro"/>
                <a:cs typeface="Myriad Pro"/>
              </a:rPr>
              <a:t>“The process of putting an apparatus, operation, or system under the control or regulation of mechanical or electronic devices.”—Merriam Webster</a:t>
            </a:r>
          </a:p>
          <a:p>
            <a:pPr algn="ctr"/>
            <a:endParaRPr lang="en-US" sz="2400" dirty="0">
              <a:latin typeface="Myriad Pro"/>
              <a:cs typeface="Myriad Pro"/>
            </a:endParaRPr>
          </a:p>
        </p:txBody>
      </p:sp>
      <p:pic>
        <p:nvPicPr>
          <p:cNvPr id="5" name="Picture 4" descr="Untitled design (9).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558232" y="2932009"/>
            <a:ext cx="5981868" cy="3925991"/>
          </a:xfrm>
          <a:prstGeom prst="rect">
            <a:avLst/>
          </a:prstGeom>
          <a:ln>
            <a:noFill/>
          </a:ln>
          <a:effectLst>
            <a:softEdge rad="112500"/>
          </a:effectLst>
        </p:spPr>
      </p:pic>
    </p:spTree>
    <p:extLst>
      <p:ext uri="{BB962C8B-B14F-4D97-AF65-F5344CB8AC3E}">
        <p14:creationId xmlns:p14="http://schemas.microsoft.com/office/powerpoint/2010/main" val="7203231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0"/>
            <a:ext cx="8042276" cy="905042"/>
          </a:xfrm>
        </p:spPr>
        <p:txBody>
          <a:bodyPr/>
          <a:lstStyle/>
          <a:p>
            <a:r>
              <a:rPr lang="en-US" dirty="0">
                <a:latin typeface="Myriad Pro"/>
                <a:cs typeface="Myriad Pro"/>
              </a:rPr>
              <a:t>Automation</a:t>
            </a:r>
          </a:p>
        </p:txBody>
      </p:sp>
      <p:sp>
        <p:nvSpPr>
          <p:cNvPr id="3" name="Content Placeholder 2"/>
          <p:cNvSpPr>
            <a:spLocks noGrp="1"/>
          </p:cNvSpPr>
          <p:nvPr>
            <p:ph sz="half" idx="1"/>
          </p:nvPr>
        </p:nvSpPr>
        <p:spPr>
          <a:xfrm>
            <a:off x="532695" y="1065532"/>
            <a:ext cx="8058856" cy="557839"/>
          </a:xfrm>
        </p:spPr>
        <p:txBody>
          <a:bodyPr>
            <a:normAutofit/>
          </a:bodyPr>
          <a:lstStyle/>
          <a:p>
            <a:pPr marL="0" indent="0" algn="ctr">
              <a:buNone/>
            </a:pPr>
            <a:r>
              <a:rPr lang="en-US" sz="2800" dirty="0">
                <a:solidFill>
                  <a:srgbClr val="000000"/>
                </a:solidFill>
                <a:latin typeface="Myriad Pro"/>
                <a:cs typeface="Myriad Pro"/>
              </a:rPr>
              <a:t>What </a:t>
            </a:r>
            <a:r>
              <a:rPr lang="en-US" sz="2800" i="1" dirty="0">
                <a:solidFill>
                  <a:srgbClr val="000000"/>
                </a:solidFill>
                <a:latin typeface="Myriad Pro"/>
                <a:cs typeface="Myriad Pro"/>
              </a:rPr>
              <a:t>is</a:t>
            </a:r>
            <a:r>
              <a:rPr lang="en-US" sz="2800" dirty="0">
                <a:solidFill>
                  <a:srgbClr val="000000"/>
                </a:solidFill>
                <a:latin typeface="Myriad Pro"/>
                <a:cs typeface="Myriad Pro"/>
              </a:rPr>
              <a:t> automation? </a:t>
            </a:r>
          </a:p>
          <a:p>
            <a:pPr marL="0" indent="0" algn="ctr">
              <a:buNone/>
            </a:pPr>
            <a:endParaRPr lang="en-US" sz="2800" dirty="0">
              <a:solidFill>
                <a:srgbClr val="000000"/>
              </a:solidFill>
              <a:latin typeface="Myriad Pro"/>
              <a:cs typeface="Myriad Pro"/>
            </a:endParaRPr>
          </a:p>
        </p:txBody>
      </p:sp>
      <p:sp>
        <p:nvSpPr>
          <p:cNvPr id="4" name="TextBox 3"/>
          <p:cNvSpPr txBox="1"/>
          <p:nvPr/>
        </p:nvSpPr>
        <p:spPr>
          <a:xfrm>
            <a:off x="457200" y="1750450"/>
            <a:ext cx="8241688" cy="2308324"/>
          </a:xfrm>
          <a:prstGeom prst="rect">
            <a:avLst/>
          </a:prstGeom>
          <a:noFill/>
        </p:spPr>
        <p:txBody>
          <a:bodyPr wrap="square" rtlCol="0">
            <a:spAutoFit/>
          </a:bodyPr>
          <a:lstStyle/>
          <a:p>
            <a:pPr algn="ctr"/>
            <a:r>
              <a:rPr lang="en-US" sz="2400" u="sng" dirty="0">
                <a:latin typeface="Myriad Pro"/>
                <a:cs typeface="Myriad Pro"/>
              </a:rPr>
              <a:t>Dictionary</a:t>
            </a:r>
            <a:r>
              <a:rPr lang="en-US" sz="2400" dirty="0">
                <a:latin typeface="Myriad Pro"/>
                <a:cs typeface="Myriad Pro"/>
              </a:rPr>
              <a:t>:  “The technique of making an apparatus, a process, or a system operate automatically.”</a:t>
            </a:r>
          </a:p>
          <a:p>
            <a:pPr algn="ctr"/>
            <a:endParaRPr lang="en-US" sz="2400" dirty="0">
              <a:latin typeface="Myriad Pro"/>
              <a:cs typeface="Myriad Pro"/>
            </a:endParaRPr>
          </a:p>
          <a:p>
            <a:pPr algn="ctr"/>
            <a:r>
              <a:rPr lang="en-US" sz="2400" u="sng" dirty="0">
                <a:latin typeface="Myriad Pro"/>
                <a:cs typeface="Myriad Pro"/>
              </a:rPr>
              <a:t>International Society of Automation</a:t>
            </a:r>
            <a:r>
              <a:rPr lang="en-US" sz="2400" dirty="0">
                <a:latin typeface="Myriad Pro"/>
                <a:cs typeface="Myriad Pro"/>
              </a:rPr>
              <a:t>:  “the creation and application of technology to monitor and control the production and delivery of products and services.”</a:t>
            </a:r>
          </a:p>
        </p:txBody>
      </p:sp>
      <p:pic>
        <p:nvPicPr>
          <p:cNvPr id="5" name="Picture 4" descr="Transplant Line 1.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633698" y="4000673"/>
            <a:ext cx="4065190" cy="2739050"/>
          </a:xfrm>
          <a:prstGeom prst="rect">
            <a:avLst/>
          </a:prstGeom>
          <a:ln>
            <a:noFill/>
          </a:ln>
          <a:effectLst>
            <a:softEdge rad="112500"/>
          </a:effectLst>
        </p:spPr>
      </p:pic>
      <p:pic>
        <p:nvPicPr>
          <p:cNvPr id="6" name="Picture 5" descr="Transplant Line.jpg"/>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96625" y="4058773"/>
            <a:ext cx="4119228" cy="2684513"/>
          </a:xfrm>
          <a:prstGeom prst="rect">
            <a:avLst/>
          </a:prstGeom>
          <a:ln>
            <a:noFill/>
          </a:ln>
          <a:effectLst>
            <a:softEdge rad="112500"/>
          </a:effectLst>
        </p:spPr>
      </p:pic>
    </p:spTree>
    <p:extLst>
      <p:ext uri="{BB962C8B-B14F-4D97-AF65-F5344CB8AC3E}">
        <p14:creationId xmlns:p14="http://schemas.microsoft.com/office/powerpoint/2010/main" val="37990453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004583"/>
          </a:xfrm>
        </p:spPr>
        <p:txBody>
          <a:bodyPr/>
          <a:lstStyle/>
          <a:p>
            <a:r>
              <a:rPr lang="en-US" dirty="0">
                <a:latin typeface="Myriad Pro"/>
                <a:cs typeface="Myriad Pro"/>
              </a:rPr>
              <a:t>Automation</a:t>
            </a:r>
            <a:endParaRPr lang="en-US" dirty="0">
              <a:solidFill>
                <a:schemeClr val="tx1"/>
              </a:solidFill>
              <a:latin typeface="Myriad Pro"/>
              <a:cs typeface="Myriad Pro"/>
            </a:endParaRPr>
          </a:p>
        </p:txBody>
      </p:sp>
      <p:sp>
        <p:nvSpPr>
          <p:cNvPr id="3" name="Content Placeholder 2"/>
          <p:cNvSpPr>
            <a:spLocks noGrp="1"/>
          </p:cNvSpPr>
          <p:nvPr>
            <p:ph sz="half" idx="1"/>
          </p:nvPr>
        </p:nvSpPr>
        <p:spPr>
          <a:xfrm>
            <a:off x="410221" y="1257185"/>
            <a:ext cx="7794002" cy="4343400"/>
          </a:xfrm>
        </p:spPr>
        <p:txBody>
          <a:bodyPr>
            <a:normAutofit/>
          </a:bodyPr>
          <a:lstStyle/>
          <a:p>
            <a:pPr marL="0" indent="0">
              <a:buNone/>
            </a:pPr>
            <a:r>
              <a:rPr lang="en-US" sz="2400" dirty="0">
                <a:solidFill>
                  <a:schemeClr val="tx1"/>
                </a:solidFill>
                <a:latin typeface="Myriad Pro"/>
                <a:cs typeface="Myriad Pro"/>
              </a:rPr>
              <a:t>Operations with enhanced technologies in horticulture, including nurseries and greenhouses, can be classified into two groups:</a:t>
            </a:r>
          </a:p>
          <a:p>
            <a:pPr marL="0" indent="0">
              <a:buNone/>
            </a:pPr>
            <a:r>
              <a:rPr lang="en-US" sz="2400" dirty="0">
                <a:solidFill>
                  <a:schemeClr val="tx1"/>
                </a:solidFill>
                <a:latin typeface="Myriad Pro"/>
                <a:cs typeface="Myriad Pro"/>
              </a:rPr>
              <a:t>Mechanized and Automated</a:t>
            </a:r>
          </a:p>
          <a:p>
            <a:pPr marL="0" indent="0">
              <a:buNone/>
            </a:pPr>
            <a:r>
              <a:rPr lang="en-US" sz="2400" dirty="0">
                <a:solidFill>
                  <a:schemeClr val="tx1"/>
                </a:solidFill>
                <a:latin typeface="Myriad Pro"/>
                <a:cs typeface="Myriad Pro"/>
              </a:rPr>
              <a:t>What’s the difference?</a:t>
            </a:r>
          </a:p>
        </p:txBody>
      </p:sp>
      <p:pic>
        <p:nvPicPr>
          <p:cNvPr id="4" name="Picture 3" descr="Automation Programming.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98978" y="3692607"/>
            <a:ext cx="4244891" cy="2815424"/>
          </a:xfrm>
          <a:prstGeom prst="rect">
            <a:avLst/>
          </a:prstGeom>
          <a:ln>
            <a:noFill/>
          </a:ln>
          <a:effectLst>
            <a:softEdge rad="112500"/>
          </a:effectLst>
        </p:spPr>
      </p:pic>
      <p:pic>
        <p:nvPicPr>
          <p:cNvPr id="5" name="Picture 4" descr="Automated planter.jpg"/>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383698" y="2292731"/>
            <a:ext cx="4760302" cy="3066369"/>
          </a:xfrm>
          <a:prstGeom prst="rect">
            <a:avLst/>
          </a:prstGeom>
          <a:ln>
            <a:noFill/>
          </a:ln>
          <a:effectLst>
            <a:softEdge rad="112500"/>
          </a:effectLst>
        </p:spPr>
      </p:pic>
    </p:spTree>
    <p:extLst>
      <p:ext uri="{BB962C8B-B14F-4D97-AF65-F5344CB8AC3E}">
        <p14:creationId xmlns:p14="http://schemas.microsoft.com/office/powerpoint/2010/main" val="17551454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41501"/>
            <a:ext cx="8042276" cy="863542"/>
          </a:xfrm>
        </p:spPr>
        <p:txBody>
          <a:bodyPr/>
          <a:lstStyle/>
          <a:p>
            <a:r>
              <a:rPr lang="en-US" dirty="0">
                <a:latin typeface="Myriad Pro"/>
                <a:cs typeface="Myriad Pro"/>
              </a:rPr>
              <a:t>Automation</a:t>
            </a:r>
          </a:p>
        </p:txBody>
      </p:sp>
      <p:sp>
        <p:nvSpPr>
          <p:cNvPr id="3" name="Content Placeholder 2"/>
          <p:cNvSpPr>
            <a:spLocks noGrp="1"/>
          </p:cNvSpPr>
          <p:nvPr>
            <p:ph sz="half" idx="1"/>
          </p:nvPr>
        </p:nvSpPr>
        <p:spPr>
          <a:xfrm>
            <a:off x="457200" y="1176892"/>
            <a:ext cx="4232563" cy="4525963"/>
          </a:xfrm>
        </p:spPr>
        <p:txBody>
          <a:bodyPr>
            <a:normAutofit/>
          </a:bodyPr>
          <a:lstStyle/>
          <a:p>
            <a:pPr marL="0" indent="0">
              <a:buNone/>
            </a:pPr>
            <a:r>
              <a:rPr lang="en-US" sz="2800" dirty="0">
                <a:solidFill>
                  <a:srgbClr val="000000"/>
                </a:solidFill>
                <a:latin typeface="Myriad Pro"/>
                <a:cs typeface="Myriad Pro"/>
              </a:rPr>
              <a:t>Horticulture Applications</a:t>
            </a:r>
          </a:p>
          <a:p>
            <a:pPr marL="0" indent="0">
              <a:buNone/>
            </a:pPr>
            <a:endParaRPr lang="en-US" sz="2800" dirty="0">
              <a:solidFill>
                <a:srgbClr val="000000"/>
              </a:solidFill>
              <a:latin typeface="Myriad Pro"/>
              <a:cs typeface="Myriad Pro"/>
            </a:endParaRPr>
          </a:p>
          <a:p>
            <a:pPr marL="0" indent="0">
              <a:buNone/>
            </a:pPr>
            <a:r>
              <a:rPr lang="en-US" sz="2800" dirty="0">
                <a:solidFill>
                  <a:srgbClr val="000000"/>
                </a:solidFill>
                <a:latin typeface="Myriad Pro"/>
                <a:cs typeface="Myriad Pro"/>
              </a:rPr>
              <a:t>“Smart Agriculture”</a:t>
            </a:r>
          </a:p>
          <a:p>
            <a:pPr marL="0" indent="0">
              <a:buNone/>
            </a:pPr>
            <a:endParaRPr lang="en-US" sz="2800" dirty="0">
              <a:solidFill>
                <a:srgbClr val="000000"/>
              </a:solidFill>
              <a:latin typeface="Myriad Pro"/>
              <a:cs typeface="Myriad Pro"/>
            </a:endParaRPr>
          </a:p>
          <a:p>
            <a:pPr marL="0" indent="0">
              <a:buNone/>
            </a:pPr>
            <a:endParaRPr lang="en-US" sz="2800" dirty="0">
              <a:solidFill>
                <a:srgbClr val="000000"/>
              </a:solidFill>
              <a:latin typeface="Myriad Pro"/>
              <a:cs typeface="Myriad Pro"/>
            </a:endParaRPr>
          </a:p>
        </p:txBody>
      </p:sp>
      <p:pic>
        <p:nvPicPr>
          <p:cNvPr id="4" name="Picture 3" descr="Ipad Controling.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49294" y="3195557"/>
            <a:ext cx="5077746" cy="3394763"/>
          </a:xfrm>
          <a:prstGeom prst="rect">
            <a:avLst/>
          </a:prstGeom>
          <a:ln>
            <a:noFill/>
          </a:ln>
          <a:effectLst>
            <a:softEdge rad="112500"/>
          </a:effectLst>
        </p:spPr>
      </p:pic>
      <p:pic>
        <p:nvPicPr>
          <p:cNvPr id="6" name="Picture 5" descr="iPhone Controlling.jpg"/>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flipH="1">
            <a:off x="4996878" y="808308"/>
            <a:ext cx="3926121" cy="2638177"/>
          </a:xfrm>
          <a:prstGeom prst="rect">
            <a:avLst/>
          </a:prstGeom>
          <a:ln>
            <a:noFill/>
          </a:ln>
          <a:effectLst>
            <a:softEdge rad="112500"/>
          </a:effectLst>
        </p:spPr>
      </p:pic>
    </p:spTree>
    <p:extLst>
      <p:ext uri="{BB962C8B-B14F-4D97-AF65-F5344CB8AC3E}">
        <p14:creationId xmlns:p14="http://schemas.microsoft.com/office/powerpoint/2010/main" val="42596876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0"/>
            <a:ext cx="8042276" cy="830341"/>
          </a:xfrm>
        </p:spPr>
        <p:txBody>
          <a:bodyPr/>
          <a:lstStyle/>
          <a:p>
            <a:r>
              <a:rPr lang="en-US" dirty="0">
                <a:latin typeface="Myriad Pro"/>
                <a:cs typeface="Myriad Pro"/>
              </a:rPr>
              <a:t>Automation</a:t>
            </a:r>
          </a:p>
        </p:txBody>
      </p:sp>
      <p:sp>
        <p:nvSpPr>
          <p:cNvPr id="3" name="Content Placeholder 2"/>
          <p:cNvSpPr>
            <a:spLocks noGrp="1"/>
          </p:cNvSpPr>
          <p:nvPr>
            <p:ph sz="half" idx="1"/>
          </p:nvPr>
        </p:nvSpPr>
        <p:spPr>
          <a:xfrm>
            <a:off x="249686" y="1093891"/>
            <a:ext cx="3842441" cy="4525963"/>
          </a:xfrm>
        </p:spPr>
        <p:txBody>
          <a:bodyPr>
            <a:normAutofit/>
          </a:bodyPr>
          <a:lstStyle/>
          <a:p>
            <a:pPr marL="0" indent="0">
              <a:spcBef>
                <a:spcPts val="0"/>
              </a:spcBef>
              <a:buNone/>
            </a:pPr>
            <a:r>
              <a:rPr lang="en-US" sz="2400" dirty="0">
                <a:solidFill>
                  <a:srgbClr val="000000"/>
                </a:solidFill>
                <a:latin typeface="Myriad Pro"/>
                <a:cs typeface="Myriad Pro"/>
              </a:rPr>
              <a:t>Horticulture Applications</a:t>
            </a:r>
          </a:p>
          <a:p>
            <a:pPr marL="0" indent="0">
              <a:spcBef>
                <a:spcPts val="0"/>
              </a:spcBef>
              <a:buNone/>
            </a:pPr>
            <a:endParaRPr lang="en-US" sz="2400" dirty="0">
              <a:solidFill>
                <a:srgbClr val="000000"/>
              </a:solidFill>
              <a:latin typeface="Myriad Pro"/>
              <a:cs typeface="Myriad Pro"/>
            </a:endParaRPr>
          </a:p>
          <a:p>
            <a:pPr marL="0" indent="0">
              <a:spcBef>
                <a:spcPts val="0"/>
              </a:spcBef>
              <a:buNone/>
            </a:pPr>
            <a:r>
              <a:rPr lang="en-US" sz="2400" dirty="0">
                <a:solidFill>
                  <a:srgbClr val="000000"/>
                </a:solidFill>
                <a:latin typeface="Myriad Pro"/>
                <a:cs typeface="Myriad Pro"/>
              </a:rPr>
              <a:t>Irrigation</a:t>
            </a:r>
          </a:p>
          <a:p>
            <a:pPr marL="0" indent="0">
              <a:spcBef>
                <a:spcPts val="0"/>
              </a:spcBef>
              <a:buNone/>
            </a:pPr>
            <a:r>
              <a:rPr lang="en-US" sz="2400" dirty="0">
                <a:solidFill>
                  <a:srgbClr val="000000"/>
                </a:solidFill>
                <a:latin typeface="Myriad Pro"/>
                <a:cs typeface="Myriad Pro"/>
              </a:rPr>
              <a:t>	Greenhouses</a:t>
            </a:r>
          </a:p>
          <a:p>
            <a:pPr marL="0" indent="0">
              <a:spcBef>
                <a:spcPts val="0"/>
              </a:spcBef>
              <a:buNone/>
            </a:pPr>
            <a:r>
              <a:rPr lang="en-US" sz="2400" dirty="0">
                <a:solidFill>
                  <a:srgbClr val="000000"/>
                </a:solidFill>
                <a:latin typeface="Myriad Pro"/>
                <a:cs typeface="Myriad Pro"/>
              </a:rPr>
              <a:t>	Landscapes</a:t>
            </a:r>
          </a:p>
          <a:p>
            <a:pPr marL="0" indent="0">
              <a:spcBef>
                <a:spcPts val="0"/>
              </a:spcBef>
              <a:buNone/>
            </a:pPr>
            <a:endParaRPr lang="en-US" sz="2400" dirty="0">
              <a:solidFill>
                <a:srgbClr val="000000"/>
              </a:solidFill>
              <a:latin typeface="Myriad Pro"/>
              <a:cs typeface="Myriad Pro"/>
            </a:endParaRPr>
          </a:p>
          <a:p>
            <a:pPr marL="0" indent="0">
              <a:spcBef>
                <a:spcPts val="0"/>
              </a:spcBef>
              <a:buNone/>
            </a:pPr>
            <a:endParaRPr lang="en-US" sz="2400" dirty="0">
              <a:solidFill>
                <a:srgbClr val="000000"/>
              </a:solidFill>
              <a:latin typeface="Myriad Pro"/>
              <a:cs typeface="Myriad Pro"/>
            </a:endParaRPr>
          </a:p>
        </p:txBody>
      </p:sp>
      <p:pic>
        <p:nvPicPr>
          <p:cNvPr id="4" name="Picture 3" descr="Irrigation Booms.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314984" y="1484261"/>
            <a:ext cx="5829016" cy="3719119"/>
          </a:xfrm>
          <a:prstGeom prst="rect">
            <a:avLst/>
          </a:prstGeom>
          <a:ln>
            <a:noFill/>
          </a:ln>
          <a:effectLst>
            <a:softEdge rad="112500"/>
          </a:effectLst>
        </p:spPr>
      </p:pic>
      <p:pic>
        <p:nvPicPr>
          <p:cNvPr id="5" name="Picture 4" descr="Rachio Irrigation Program.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3346" y="3343821"/>
            <a:ext cx="3340830" cy="3305194"/>
          </a:xfrm>
          <a:prstGeom prst="rect">
            <a:avLst/>
          </a:prstGeom>
          <a:ln>
            <a:noFill/>
          </a:ln>
          <a:effectLst>
            <a:softEdge rad="112500"/>
          </a:effectLst>
        </p:spPr>
      </p:pic>
    </p:spTree>
    <p:extLst>
      <p:ext uri="{BB962C8B-B14F-4D97-AF65-F5344CB8AC3E}">
        <p14:creationId xmlns:p14="http://schemas.microsoft.com/office/powerpoint/2010/main" val="1443523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0"/>
            <a:ext cx="8042276" cy="830341"/>
          </a:xfrm>
        </p:spPr>
        <p:txBody>
          <a:bodyPr/>
          <a:lstStyle/>
          <a:p>
            <a:r>
              <a:rPr lang="en-US" dirty="0">
                <a:latin typeface="Myriad Pro"/>
                <a:cs typeface="Myriad Pro"/>
              </a:rPr>
              <a:t>Automation</a:t>
            </a:r>
          </a:p>
        </p:txBody>
      </p:sp>
      <p:sp>
        <p:nvSpPr>
          <p:cNvPr id="3" name="Content Placeholder 2"/>
          <p:cNvSpPr>
            <a:spLocks noGrp="1"/>
          </p:cNvSpPr>
          <p:nvPr>
            <p:ph sz="half" idx="1"/>
          </p:nvPr>
        </p:nvSpPr>
        <p:spPr>
          <a:xfrm>
            <a:off x="249686" y="1093891"/>
            <a:ext cx="3842441" cy="4525963"/>
          </a:xfrm>
        </p:spPr>
        <p:txBody>
          <a:bodyPr>
            <a:normAutofit/>
          </a:bodyPr>
          <a:lstStyle/>
          <a:p>
            <a:pPr marL="0" indent="0">
              <a:spcBef>
                <a:spcPts val="0"/>
              </a:spcBef>
              <a:buNone/>
            </a:pPr>
            <a:r>
              <a:rPr lang="en-US" sz="2400" dirty="0">
                <a:solidFill>
                  <a:srgbClr val="000000"/>
                </a:solidFill>
                <a:latin typeface="Myriad Pro"/>
                <a:cs typeface="Myriad Pro"/>
              </a:rPr>
              <a:t>Horticulture Applications</a:t>
            </a:r>
          </a:p>
          <a:p>
            <a:pPr marL="0" indent="0">
              <a:spcBef>
                <a:spcPts val="0"/>
              </a:spcBef>
              <a:buNone/>
            </a:pPr>
            <a:endParaRPr lang="en-US" sz="2400" dirty="0">
              <a:solidFill>
                <a:srgbClr val="000000"/>
              </a:solidFill>
              <a:latin typeface="Myriad Pro"/>
              <a:cs typeface="Myriad Pro"/>
            </a:endParaRPr>
          </a:p>
          <a:p>
            <a:pPr marL="0" indent="0">
              <a:spcBef>
                <a:spcPts val="0"/>
              </a:spcBef>
              <a:buNone/>
            </a:pPr>
            <a:r>
              <a:rPr lang="en-US" sz="2400" dirty="0">
                <a:solidFill>
                  <a:srgbClr val="000000"/>
                </a:solidFill>
                <a:latin typeface="Myriad Pro"/>
                <a:cs typeface="Myriad Pro"/>
              </a:rPr>
              <a:t>Benching Systems</a:t>
            </a:r>
          </a:p>
          <a:p>
            <a:pPr marL="0" indent="0">
              <a:spcBef>
                <a:spcPts val="0"/>
              </a:spcBef>
              <a:buNone/>
            </a:pPr>
            <a:r>
              <a:rPr lang="en-US" sz="2400" dirty="0">
                <a:solidFill>
                  <a:srgbClr val="000000"/>
                </a:solidFill>
                <a:latin typeface="Myriad Pro"/>
                <a:cs typeface="Myriad Pro"/>
              </a:rPr>
              <a:t>	Greenhouse Production	</a:t>
            </a:r>
          </a:p>
          <a:p>
            <a:pPr marL="0" indent="0">
              <a:spcBef>
                <a:spcPts val="0"/>
              </a:spcBef>
              <a:buNone/>
            </a:pPr>
            <a:endParaRPr lang="en-US" sz="2400" dirty="0">
              <a:solidFill>
                <a:srgbClr val="000000"/>
              </a:solidFill>
              <a:latin typeface="Myriad Pro"/>
              <a:cs typeface="Myriad Pro"/>
            </a:endParaRPr>
          </a:p>
          <a:p>
            <a:pPr marL="0" indent="0">
              <a:spcBef>
                <a:spcPts val="0"/>
              </a:spcBef>
              <a:buNone/>
            </a:pPr>
            <a:endParaRPr lang="en-US" sz="2400" dirty="0">
              <a:solidFill>
                <a:srgbClr val="000000"/>
              </a:solidFill>
              <a:latin typeface="Myriad Pro"/>
              <a:cs typeface="Myriad Pro"/>
            </a:endParaRPr>
          </a:p>
          <a:p>
            <a:pPr marL="0" indent="0">
              <a:spcBef>
                <a:spcPts val="0"/>
              </a:spcBef>
              <a:buNone/>
            </a:pPr>
            <a:endParaRPr lang="en-US" sz="2400" dirty="0">
              <a:solidFill>
                <a:srgbClr val="000000"/>
              </a:solidFill>
              <a:latin typeface="Myriad Pro"/>
              <a:cs typeface="Myriad Pro"/>
            </a:endParaRPr>
          </a:p>
        </p:txBody>
      </p:sp>
      <p:pic>
        <p:nvPicPr>
          <p:cNvPr id="6" name="Picture 5" descr="Moving Bench System.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90794" y="3676968"/>
            <a:ext cx="4805969" cy="3092420"/>
          </a:xfrm>
          <a:prstGeom prst="rect">
            <a:avLst/>
          </a:prstGeom>
          <a:ln>
            <a:noFill/>
          </a:ln>
          <a:effectLst>
            <a:softEdge rad="112500"/>
          </a:effectLst>
        </p:spPr>
      </p:pic>
      <p:pic>
        <p:nvPicPr>
          <p:cNvPr id="7" name="Picture 6" descr="Moving Bench Tray.jpg"/>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092127" y="1168593"/>
            <a:ext cx="4927894" cy="3809769"/>
          </a:xfrm>
          <a:prstGeom prst="rect">
            <a:avLst/>
          </a:prstGeom>
          <a:ln>
            <a:noFill/>
          </a:ln>
          <a:effectLst>
            <a:softEdge rad="112500"/>
          </a:effectLst>
        </p:spPr>
      </p:pic>
    </p:spTree>
    <p:extLst>
      <p:ext uri="{BB962C8B-B14F-4D97-AF65-F5344CB8AC3E}">
        <p14:creationId xmlns:p14="http://schemas.microsoft.com/office/powerpoint/2010/main" val="71000365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3831</TotalTime>
  <Words>1499</Words>
  <Application>Microsoft Office PowerPoint</Application>
  <PresentationFormat>On-screen Show (4:3)</PresentationFormat>
  <Paragraphs>145</Paragraphs>
  <Slides>14</Slides>
  <Notes>12</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Breeze</vt:lpstr>
      <vt:lpstr>PowerPoint Presentation</vt:lpstr>
      <vt:lpstr>Introduction</vt:lpstr>
      <vt:lpstr>Learning Objectives</vt:lpstr>
      <vt:lpstr>Automation</vt:lpstr>
      <vt:lpstr>Automation</vt:lpstr>
      <vt:lpstr>Automation</vt:lpstr>
      <vt:lpstr>Automation</vt:lpstr>
      <vt:lpstr>Automation</vt:lpstr>
      <vt:lpstr>Automation</vt:lpstr>
      <vt:lpstr>Automation</vt:lpstr>
      <vt:lpstr>Automation</vt:lpstr>
      <vt:lpstr>Automation</vt:lpstr>
      <vt:lpstr>Automation</vt:lpstr>
      <vt:lpstr>Project funded by:</vt:lpstr>
    </vt:vector>
  </TitlesOfParts>
  <Company>Kansas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Chad Miller</dc:creator>
  <cp:lastModifiedBy>Chad Miller</cp:lastModifiedBy>
  <cp:revision>331</cp:revision>
  <dcterms:created xsi:type="dcterms:W3CDTF">2018-02-18T22:18:30Z</dcterms:created>
  <dcterms:modified xsi:type="dcterms:W3CDTF">2021-11-01T14:48:02Z</dcterms:modified>
</cp:coreProperties>
</file>